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8"/>
  </p:notesMasterIdLst>
  <p:sldIdLst>
    <p:sldId id="256" r:id="rId2"/>
    <p:sldId id="257" r:id="rId3"/>
    <p:sldId id="259" r:id="rId4"/>
    <p:sldId id="422" r:id="rId5"/>
    <p:sldId id="423" r:id="rId6"/>
    <p:sldId id="424" r:id="rId7"/>
    <p:sldId id="425" r:id="rId8"/>
    <p:sldId id="426" r:id="rId9"/>
    <p:sldId id="427" r:id="rId10"/>
    <p:sldId id="428" r:id="rId11"/>
    <p:sldId id="429" r:id="rId12"/>
    <p:sldId id="431" r:id="rId13"/>
    <p:sldId id="432" r:id="rId14"/>
    <p:sldId id="433" r:id="rId15"/>
    <p:sldId id="449" r:id="rId16"/>
    <p:sldId id="435" r:id="rId17"/>
    <p:sldId id="434" r:id="rId18"/>
    <p:sldId id="436"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50" r:id="rId32"/>
    <p:sldId id="451" r:id="rId33"/>
    <p:sldId id="452" r:id="rId34"/>
    <p:sldId id="453" r:id="rId35"/>
    <p:sldId id="454" r:id="rId36"/>
    <p:sldId id="455" r:id="rId37"/>
    <p:sldId id="456" r:id="rId38"/>
    <p:sldId id="457" r:id="rId39"/>
    <p:sldId id="458" r:id="rId40"/>
    <p:sldId id="459" r:id="rId41"/>
    <p:sldId id="460" r:id="rId42"/>
    <p:sldId id="461" r:id="rId43"/>
    <p:sldId id="462" r:id="rId44"/>
    <p:sldId id="463" r:id="rId45"/>
    <p:sldId id="464" r:id="rId46"/>
    <p:sldId id="465" r:id="rId47"/>
  </p:sldIdLst>
  <p:sldSz cx="12192000" cy="6858000"/>
  <p:notesSz cx="6858000" cy="9144000"/>
  <p:embeddedFontLst>
    <p:embeddedFont>
      <p:font typeface="Decima Nova Pro" panose="02000506000000020004" pitchFamily="50" charset="0"/>
      <p:regular r:id="rId49"/>
      <p:bold r:id="rId50"/>
      <p:italic r:id="rId51"/>
      <p:boldItalic r:id="rId52"/>
    </p:embeddedFont>
    <p:embeddedFont>
      <p:font typeface="Ebrima" panose="02000000000000000000" pitchFamily="2" charset="0"/>
      <p:regular r:id="rId53"/>
      <p:bold r:id="rId54"/>
    </p:embeddedFont>
    <p:embeddedFont>
      <p:font typeface="Calibri" panose="020F0502020204030204" pitchFamily="34" charset="0"/>
      <p:regular r:id="rId55"/>
      <p:bold r:id="rId56"/>
      <p:italic r:id="rId57"/>
      <p:boldItalic r:id="rId5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270"/>
    <a:srgbClr val="DC00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660"/>
  </p:normalViewPr>
  <p:slideViewPr>
    <p:cSldViewPr snapToGrid="0">
      <p:cViewPr varScale="1">
        <p:scale>
          <a:sx n="79" d="100"/>
          <a:sy n="79" d="100"/>
        </p:scale>
        <p:origin x="39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4873B9-6A6B-49CD-80E6-8FEEBF45213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F2179009-2611-49DC-B99D-2583E99378AE}">
      <dgm:prSet phldrT="[Texto]"/>
      <dgm:spPr/>
      <dgm:t>
        <a:bodyPr/>
        <a:lstStyle/>
        <a:p>
          <a:r>
            <a:rPr lang="es-ES" dirty="0" smtClean="0"/>
            <a:t>Línea	</a:t>
          </a:r>
          <a:endParaRPr lang="es-ES" dirty="0"/>
        </a:p>
      </dgm:t>
    </dgm:pt>
    <dgm:pt modelId="{03284741-C063-4740-A925-49814234DEAC}" type="parTrans" cxnId="{A29D7560-F82E-4CE8-AB01-AB85A91CD292}">
      <dgm:prSet/>
      <dgm:spPr/>
      <dgm:t>
        <a:bodyPr/>
        <a:lstStyle/>
        <a:p>
          <a:endParaRPr lang="es-ES"/>
        </a:p>
      </dgm:t>
    </dgm:pt>
    <dgm:pt modelId="{6DBF079A-D414-45B2-9D67-DCA1BB9B00C4}" type="sibTrans" cxnId="{A29D7560-F82E-4CE8-AB01-AB85A91CD292}">
      <dgm:prSet/>
      <dgm:spPr/>
      <dgm:t>
        <a:bodyPr/>
        <a:lstStyle/>
        <a:p>
          <a:endParaRPr lang="es-ES"/>
        </a:p>
      </dgm:t>
    </dgm:pt>
    <dgm:pt modelId="{8841B483-4E8A-4718-B44E-B65C8B690C0A}">
      <dgm:prSet phldrT="[Texto]"/>
      <dgm:spPr/>
      <dgm:t>
        <a:bodyPr/>
        <a:lstStyle/>
        <a:p>
          <a:r>
            <a:rPr lang="es-ES" dirty="0" smtClean="0"/>
            <a:t>&lt;i&gt;,&lt;b&gt;,…</a:t>
          </a:r>
          <a:endParaRPr lang="es-ES" dirty="0"/>
        </a:p>
      </dgm:t>
    </dgm:pt>
    <dgm:pt modelId="{C72F5DF4-81B5-4218-AF67-2CF76953E5BA}" type="parTrans" cxnId="{2D46A0EF-7C63-4CF6-9731-EE9B899F6A79}">
      <dgm:prSet/>
      <dgm:spPr/>
      <dgm:t>
        <a:bodyPr/>
        <a:lstStyle/>
        <a:p>
          <a:endParaRPr lang="es-ES"/>
        </a:p>
      </dgm:t>
    </dgm:pt>
    <dgm:pt modelId="{D94B3A85-DABF-49C0-B324-B755F07BFE4F}" type="sibTrans" cxnId="{2D46A0EF-7C63-4CF6-9731-EE9B899F6A79}">
      <dgm:prSet/>
      <dgm:spPr/>
      <dgm:t>
        <a:bodyPr/>
        <a:lstStyle/>
        <a:p>
          <a:endParaRPr lang="es-ES"/>
        </a:p>
      </dgm:t>
    </dgm:pt>
    <dgm:pt modelId="{FA6A59E6-7D52-4E77-B0D1-60549AEB6450}">
      <dgm:prSet phldrT="[Texto]"/>
      <dgm:spPr/>
      <dgm:t>
        <a:bodyPr/>
        <a:lstStyle/>
        <a:p>
          <a:r>
            <a:rPr lang="es-ES" dirty="0" smtClean="0"/>
            <a:t>Bloque</a:t>
          </a:r>
          <a:endParaRPr lang="es-ES" dirty="0"/>
        </a:p>
      </dgm:t>
    </dgm:pt>
    <dgm:pt modelId="{9C11B304-5ED7-43FB-8808-9A9B4FB6B082}" type="parTrans" cxnId="{466E1273-FA44-4A93-A9C2-A32DBC9A4D01}">
      <dgm:prSet/>
      <dgm:spPr/>
      <dgm:t>
        <a:bodyPr/>
        <a:lstStyle/>
        <a:p>
          <a:endParaRPr lang="es-ES"/>
        </a:p>
      </dgm:t>
    </dgm:pt>
    <dgm:pt modelId="{99F98627-B748-4D73-9028-6C43332C16AD}" type="sibTrans" cxnId="{466E1273-FA44-4A93-A9C2-A32DBC9A4D01}">
      <dgm:prSet/>
      <dgm:spPr/>
      <dgm:t>
        <a:bodyPr/>
        <a:lstStyle/>
        <a:p>
          <a:endParaRPr lang="es-ES"/>
        </a:p>
      </dgm:t>
    </dgm:pt>
    <dgm:pt modelId="{BE2265CF-149E-4097-8025-977EB1854679}">
      <dgm:prSet phldrT="[Texto]"/>
      <dgm:spPr/>
      <dgm:t>
        <a:bodyPr/>
        <a:lstStyle/>
        <a:p>
          <a:r>
            <a:rPr lang="es-ES" dirty="0" smtClean="0"/>
            <a:t>&lt;pre&gt;</a:t>
          </a:r>
          <a:endParaRPr lang="es-ES" dirty="0"/>
        </a:p>
      </dgm:t>
    </dgm:pt>
    <dgm:pt modelId="{D2EE588D-E83B-4AC5-BB3E-4D84D39A9F4B}" type="parTrans" cxnId="{6F4280EB-9735-45A7-A2CC-CCE912D6C6DE}">
      <dgm:prSet/>
      <dgm:spPr/>
      <dgm:t>
        <a:bodyPr/>
        <a:lstStyle/>
        <a:p>
          <a:endParaRPr lang="es-ES"/>
        </a:p>
      </dgm:t>
    </dgm:pt>
    <dgm:pt modelId="{F954CBA3-9C75-4737-ACF8-81C8220FE7A4}" type="sibTrans" cxnId="{6F4280EB-9735-45A7-A2CC-CCE912D6C6DE}">
      <dgm:prSet/>
      <dgm:spPr/>
      <dgm:t>
        <a:bodyPr/>
        <a:lstStyle/>
        <a:p>
          <a:endParaRPr lang="es-ES"/>
        </a:p>
      </dgm:t>
    </dgm:pt>
    <dgm:pt modelId="{0E3E7897-64A4-4A4C-92DC-E3FE61D96B7A}">
      <dgm:prSet phldrT="[Texto]"/>
      <dgm:spPr/>
      <dgm:t>
        <a:bodyPr/>
        <a:lstStyle/>
        <a:p>
          <a:endParaRPr lang="es-ES" dirty="0"/>
        </a:p>
      </dgm:t>
    </dgm:pt>
    <dgm:pt modelId="{434A2E4A-790D-4A41-9164-064C514E7C1E}" type="parTrans" cxnId="{4778EFF3-8C02-4807-9A23-82E667395F7D}">
      <dgm:prSet/>
      <dgm:spPr/>
      <dgm:t>
        <a:bodyPr/>
        <a:lstStyle/>
        <a:p>
          <a:endParaRPr lang="es-ES"/>
        </a:p>
      </dgm:t>
    </dgm:pt>
    <dgm:pt modelId="{F7C42D91-A494-47F9-9764-3A634299E1C9}" type="sibTrans" cxnId="{4778EFF3-8C02-4807-9A23-82E667395F7D}">
      <dgm:prSet/>
      <dgm:spPr/>
      <dgm:t>
        <a:bodyPr/>
        <a:lstStyle/>
        <a:p>
          <a:endParaRPr lang="es-ES"/>
        </a:p>
      </dgm:t>
    </dgm:pt>
    <dgm:pt modelId="{E0A9F921-B158-447D-87BE-CC55E51BAFB5}">
      <dgm:prSet phldrT="[Texto]"/>
      <dgm:spPr/>
      <dgm:t>
        <a:bodyPr/>
        <a:lstStyle/>
        <a:p>
          <a:r>
            <a:rPr lang="es-ES" dirty="0" smtClean="0"/>
            <a:t>&lt;</a:t>
          </a:r>
          <a:r>
            <a:rPr lang="es-ES" dirty="0" err="1" smtClean="0"/>
            <a:t>bdo</a:t>
          </a:r>
          <a:r>
            <a:rPr lang="es-ES" dirty="0" smtClean="0"/>
            <a:t>&gt;</a:t>
          </a:r>
          <a:endParaRPr lang="es-ES" dirty="0"/>
        </a:p>
      </dgm:t>
    </dgm:pt>
    <dgm:pt modelId="{F632FEF0-2C92-44C1-895E-BF1FB2ED81EF}" type="parTrans" cxnId="{58715A0C-A808-467F-B16C-885A3FAC1877}">
      <dgm:prSet/>
      <dgm:spPr/>
      <dgm:t>
        <a:bodyPr/>
        <a:lstStyle/>
        <a:p>
          <a:endParaRPr lang="es-ES"/>
        </a:p>
      </dgm:t>
    </dgm:pt>
    <dgm:pt modelId="{4D1FEC3D-CCBB-45C9-BC6A-3BEBC3F822D5}" type="sibTrans" cxnId="{58715A0C-A808-467F-B16C-885A3FAC1877}">
      <dgm:prSet/>
      <dgm:spPr/>
      <dgm:t>
        <a:bodyPr/>
        <a:lstStyle/>
        <a:p>
          <a:endParaRPr lang="es-ES"/>
        </a:p>
      </dgm:t>
    </dgm:pt>
    <dgm:pt modelId="{0267EE40-6188-4D66-AA52-565F87704921}">
      <dgm:prSet phldrT="[Texto]"/>
      <dgm:spPr/>
      <dgm:t>
        <a:bodyPr/>
        <a:lstStyle/>
        <a:p>
          <a:r>
            <a:rPr lang="es-ES" dirty="0" smtClean="0"/>
            <a:t>&lt;</a:t>
          </a:r>
          <a:r>
            <a:rPr lang="es-ES" dirty="0" err="1" smtClean="0"/>
            <a:t>hx</a:t>
          </a:r>
          <a:r>
            <a:rPr lang="es-ES" dirty="0" smtClean="0"/>
            <a:t>&gt;, &lt;</a:t>
          </a:r>
          <a:r>
            <a:rPr lang="es-ES" dirty="0" err="1" smtClean="0"/>
            <a:t>hr</a:t>
          </a:r>
          <a:r>
            <a:rPr lang="es-ES" dirty="0" smtClean="0"/>
            <a:t>&gt;</a:t>
          </a:r>
          <a:endParaRPr lang="es-ES" dirty="0"/>
        </a:p>
      </dgm:t>
    </dgm:pt>
    <dgm:pt modelId="{B5D1E5F7-2B6E-4411-BD33-577DD44EE39F}" type="parTrans" cxnId="{DAF55BB7-0B35-4CB6-AEB4-A4149E92EE18}">
      <dgm:prSet/>
      <dgm:spPr/>
      <dgm:t>
        <a:bodyPr/>
        <a:lstStyle/>
        <a:p>
          <a:endParaRPr lang="es-ES"/>
        </a:p>
      </dgm:t>
    </dgm:pt>
    <dgm:pt modelId="{8008B113-EAEF-487A-95B6-D5E448B7B180}" type="sibTrans" cxnId="{DAF55BB7-0B35-4CB6-AEB4-A4149E92EE18}">
      <dgm:prSet/>
      <dgm:spPr/>
      <dgm:t>
        <a:bodyPr/>
        <a:lstStyle/>
        <a:p>
          <a:endParaRPr lang="es-ES"/>
        </a:p>
      </dgm:t>
    </dgm:pt>
    <dgm:pt modelId="{D96D3253-BFA7-4CC3-B08E-B517EA52E530}">
      <dgm:prSet phldrT="[Texto]"/>
      <dgm:spPr/>
      <dgm:t>
        <a:bodyPr/>
        <a:lstStyle/>
        <a:p>
          <a:r>
            <a:rPr lang="es-ES" dirty="0" smtClean="0"/>
            <a:t>&lt;</a:t>
          </a:r>
          <a:r>
            <a:rPr lang="es-ES" dirty="0" err="1" smtClean="0"/>
            <a:t>br</a:t>
          </a:r>
          <a:r>
            <a:rPr lang="es-ES" dirty="0" smtClean="0"/>
            <a:t>&gt;</a:t>
          </a:r>
          <a:endParaRPr lang="es-ES" dirty="0"/>
        </a:p>
      </dgm:t>
    </dgm:pt>
    <dgm:pt modelId="{BEB64C30-5BE0-45EA-B1BD-E8449A08FD07}" type="parTrans" cxnId="{07EE769C-9E57-4209-B76C-C19D4D09852E}">
      <dgm:prSet/>
      <dgm:spPr/>
      <dgm:t>
        <a:bodyPr/>
        <a:lstStyle/>
        <a:p>
          <a:endParaRPr lang="es-ES"/>
        </a:p>
      </dgm:t>
    </dgm:pt>
    <dgm:pt modelId="{96D271C0-2B16-437A-9D4F-D8042DB843BD}" type="sibTrans" cxnId="{07EE769C-9E57-4209-B76C-C19D4D09852E}">
      <dgm:prSet/>
      <dgm:spPr/>
      <dgm:t>
        <a:bodyPr/>
        <a:lstStyle/>
        <a:p>
          <a:endParaRPr lang="es-ES"/>
        </a:p>
      </dgm:t>
    </dgm:pt>
    <dgm:pt modelId="{BC52E1F4-EAF5-4EBA-AE98-3D4C8BBADA8F}">
      <dgm:prSet phldrT="[Texto]"/>
      <dgm:spPr/>
      <dgm:t>
        <a:bodyPr/>
        <a:lstStyle/>
        <a:p>
          <a:r>
            <a:rPr lang="es-ES" dirty="0" smtClean="0"/>
            <a:t>&lt;del&gt;</a:t>
          </a:r>
          <a:endParaRPr lang="es-ES" dirty="0"/>
        </a:p>
      </dgm:t>
    </dgm:pt>
    <dgm:pt modelId="{F588A2FB-2D1A-4061-9F4C-0960D83B4A75}" type="parTrans" cxnId="{E6BE00E6-C696-4C33-80E5-B4A5E0AE4F6D}">
      <dgm:prSet/>
      <dgm:spPr/>
      <dgm:t>
        <a:bodyPr/>
        <a:lstStyle/>
        <a:p>
          <a:endParaRPr lang="es-ES"/>
        </a:p>
      </dgm:t>
    </dgm:pt>
    <dgm:pt modelId="{3C7BF3E8-81E7-4653-BDDD-2A31669881D6}" type="sibTrans" cxnId="{E6BE00E6-C696-4C33-80E5-B4A5E0AE4F6D}">
      <dgm:prSet/>
      <dgm:spPr/>
      <dgm:t>
        <a:bodyPr/>
        <a:lstStyle/>
        <a:p>
          <a:endParaRPr lang="es-ES"/>
        </a:p>
      </dgm:t>
    </dgm:pt>
    <dgm:pt modelId="{318D4702-9E22-401E-9C29-C461A26CAFA3}">
      <dgm:prSet phldrT="[Texto]"/>
      <dgm:spPr/>
      <dgm:t>
        <a:bodyPr/>
        <a:lstStyle/>
        <a:p>
          <a:r>
            <a:rPr lang="es-ES" dirty="0" smtClean="0"/>
            <a:t>&lt;</a:t>
          </a:r>
          <a:r>
            <a:rPr lang="es-ES" dirty="0" err="1" smtClean="0"/>
            <a:t>sup</a:t>
          </a:r>
          <a:r>
            <a:rPr lang="es-ES" dirty="0" smtClean="0"/>
            <a:t>&gt;,&lt;sub&gt;</a:t>
          </a:r>
          <a:endParaRPr lang="es-ES" dirty="0"/>
        </a:p>
      </dgm:t>
    </dgm:pt>
    <dgm:pt modelId="{F4542E81-8DCC-49B9-8AD4-F5CC5D456064}" type="parTrans" cxnId="{D111F9A3-DA56-4A7F-9036-B0BEA2BF2EA8}">
      <dgm:prSet/>
      <dgm:spPr/>
      <dgm:t>
        <a:bodyPr/>
        <a:lstStyle/>
        <a:p>
          <a:endParaRPr lang="es-ES"/>
        </a:p>
      </dgm:t>
    </dgm:pt>
    <dgm:pt modelId="{5B339318-5AC9-4D70-AA69-6F6E19B7D457}" type="sibTrans" cxnId="{D111F9A3-DA56-4A7F-9036-B0BEA2BF2EA8}">
      <dgm:prSet/>
      <dgm:spPr/>
      <dgm:t>
        <a:bodyPr/>
        <a:lstStyle/>
        <a:p>
          <a:endParaRPr lang="es-ES"/>
        </a:p>
      </dgm:t>
    </dgm:pt>
    <dgm:pt modelId="{481BF522-B79F-4C04-A0E7-CD5768EF8F5A}">
      <dgm:prSet phldrT="[Texto]"/>
      <dgm:spPr/>
      <dgm:t>
        <a:bodyPr/>
        <a:lstStyle/>
        <a:p>
          <a:r>
            <a:rPr lang="es-ES" dirty="0" smtClean="0"/>
            <a:t>&lt;p&gt;</a:t>
          </a:r>
          <a:endParaRPr lang="es-ES" dirty="0"/>
        </a:p>
      </dgm:t>
    </dgm:pt>
    <dgm:pt modelId="{6F62A9D4-FBAB-42BB-97DE-40DC63691542}" type="parTrans" cxnId="{3FAEC3D3-A3B3-40B0-B7DF-011044DCC5EE}">
      <dgm:prSet/>
      <dgm:spPr/>
      <dgm:t>
        <a:bodyPr/>
        <a:lstStyle/>
        <a:p>
          <a:endParaRPr lang="es-ES"/>
        </a:p>
      </dgm:t>
    </dgm:pt>
    <dgm:pt modelId="{25980BF4-B962-45B5-8E81-B0CA188B910A}" type="sibTrans" cxnId="{3FAEC3D3-A3B3-40B0-B7DF-011044DCC5EE}">
      <dgm:prSet/>
      <dgm:spPr/>
      <dgm:t>
        <a:bodyPr/>
        <a:lstStyle/>
        <a:p>
          <a:endParaRPr lang="es-ES"/>
        </a:p>
      </dgm:t>
    </dgm:pt>
    <dgm:pt modelId="{8A938D88-61D0-4DDC-871E-6CD69F3FADFD}">
      <dgm:prSet phldrT="[Texto]"/>
      <dgm:spPr/>
      <dgm:t>
        <a:bodyPr/>
        <a:lstStyle/>
        <a:p>
          <a:r>
            <a:rPr lang="es-ES" dirty="0" smtClean="0"/>
            <a:t>&lt;</a:t>
          </a:r>
          <a:r>
            <a:rPr lang="es-ES" dirty="0" err="1" smtClean="0"/>
            <a:t>ul</a:t>
          </a:r>
          <a:r>
            <a:rPr lang="es-ES" dirty="0" smtClean="0"/>
            <a:t>&gt;,&lt;</a:t>
          </a:r>
          <a:r>
            <a:rPr lang="es-ES" dirty="0" err="1" smtClean="0"/>
            <a:t>ol</a:t>
          </a:r>
          <a:r>
            <a:rPr lang="es-ES" dirty="0" smtClean="0"/>
            <a:t>&gt;,&lt;li&gt;</a:t>
          </a:r>
          <a:endParaRPr lang="es-ES" dirty="0"/>
        </a:p>
      </dgm:t>
    </dgm:pt>
    <dgm:pt modelId="{DE7A2945-44D3-425E-8715-49F947BF7D4E}" type="parTrans" cxnId="{B4A5388B-0267-47B8-8125-F7939AD2244A}">
      <dgm:prSet/>
      <dgm:spPr/>
      <dgm:t>
        <a:bodyPr/>
        <a:lstStyle/>
        <a:p>
          <a:endParaRPr lang="es-ES"/>
        </a:p>
      </dgm:t>
    </dgm:pt>
    <dgm:pt modelId="{20D683B1-CFC9-4B70-A38F-81E0289807E5}" type="sibTrans" cxnId="{B4A5388B-0267-47B8-8125-F7939AD2244A}">
      <dgm:prSet/>
      <dgm:spPr/>
      <dgm:t>
        <a:bodyPr/>
        <a:lstStyle/>
        <a:p>
          <a:endParaRPr lang="es-ES"/>
        </a:p>
      </dgm:t>
    </dgm:pt>
    <dgm:pt modelId="{FCE5B347-5AAA-4153-ADEE-71FE58DF2343}" type="pres">
      <dgm:prSet presAssocID="{F44873B9-6A6B-49CD-80E6-8FEEBF452136}" presName="Name0" presStyleCnt="0">
        <dgm:presLayoutVars>
          <dgm:dir/>
          <dgm:animLvl val="lvl"/>
          <dgm:resizeHandles val="exact"/>
        </dgm:presLayoutVars>
      </dgm:prSet>
      <dgm:spPr/>
      <dgm:t>
        <a:bodyPr/>
        <a:lstStyle/>
        <a:p>
          <a:endParaRPr lang="es-ES"/>
        </a:p>
      </dgm:t>
    </dgm:pt>
    <dgm:pt modelId="{B030817F-357E-4D3B-BDE9-3B2FB04BC7AA}" type="pres">
      <dgm:prSet presAssocID="{F2179009-2611-49DC-B99D-2583E99378AE}" presName="composite" presStyleCnt="0"/>
      <dgm:spPr/>
    </dgm:pt>
    <dgm:pt modelId="{2AA738D5-098D-4FCA-B4F0-3DEFF2127221}" type="pres">
      <dgm:prSet presAssocID="{F2179009-2611-49DC-B99D-2583E99378AE}" presName="parTx" presStyleLbl="alignNode1" presStyleIdx="0" presStyleCnt="2">
        <dgm:presLayoutVars>
          <dgm:chMax val="0"/>
          <dgm:chPref val="0"/>
          <dgm:bulletEnabled val="1"/>
        </dgm:presLayoutVars>
      </dgm:prSet>
      <dgm:spPr/>
      <dgm:t>
        <a:bodyPr/>
        <a:lstStyle/>
        <a:p>
          <a:endParaRPr lang="es-ES"/>
        </a:p>
      </dgm:t>
    </dgm:pt>
    <dgm:pt modelId="{40A2A786-D95B-45E4-95BB-713EAD842566}" type="pres">
      <dgm:prSet presAssocID="{F2179009-2611-49DC-B99D-2583E99378AE}" presName="desTx" presStyleLbl="alignAccFollowNode1" presStyleIdx="0" presStyleCnt="2" custLinFactNeighborX="-7383" custLinFactNeighborY="944">
        <dgm:presLayoutVars>
          <dgm:bulletEnabled val="1"/>
        </dgm:presLayoutVars>
      </dgm:prSet>
      <dgm:spPr/>
      <dgm:t>
        <a:bodyPr/>
        <a:lstStyle/>
        <a:p>
          <a:endParaRPr lang="es-ES"/>
        </a:p>
      </dgm:t>
    </dgm:pt>
    <dgm:pt modelId="{C8F04E93-5D4D-4732-BEA6-52FE084DC269}" type="pres">
      <dgm:prSet presAssocID="{6DBF079A-D414-45B2-9D67-DCA1BB9B00C4}" presName="space" presStyleCnt="0"/>
      <dgm:spPr/>
    </dgm:pt>
    <dgm:pt modelId="{48536FCC-8451-455A-ADAC-3645F424224F}" type="pres">
      <dgm:prSet presAssocID="{FA6A59E6-7D52-4E77-B0D1-60549AEB6450}" presName="composite" presStyleCnt="0"/>
      <dgm:spPr/>
    </dgm:pt>
    <dgm:pt modelId="{339ECCA4-D218-43CD-9206-7BCF2764584B}" type="pres">
      <dgm:prSet presAssocID="{FA6A59E6-7D52-4E77-B0D1-60549AEB6450}" presName="parTx" presStyleLbl="alignNode1" presStyleIdx="1" presStyleCnt="2">
        <dgm:presLayoutVars>
          <dgm:chMax val="0"/>
          <dgm:chPref val="0"/>
          <dgm:bulletEnabled val="1"/>
        </dgm:presLayoutVars>
      </dgm:prSet>
      <dgm:spPr/>
      <dgm:t>
        <a:bodyPr/>
        <a:lstStyle/>
        <a:p>
          <a:endParaRPr lang="es-ES"/>
        </a:p>
      </dgm:t>
    </dgm:pt>
    <dgm:pt modelId="{2C2B7DED-38B6-4C38-B777-0C79F40CB67E}" type="pres">
      <dgm:prSet presAssocID="{FA6A59E6-7D52-4E77-B0D1-60549AEB6450}" presName="desTx" presStyleLbl="alignAccFollowNode1" presStyleIdx="1" presStyleCnt="2">
        <dgm:presLayoutVars>
          <dgm:bulletEnabled val="1"/>
        </dgm:presLayoutVars>
      </dgm:prSet>
      <dgm:spPr/>
      <dgm:t>
        <a:bodyPr/>
        <a:lstStyle/>
        <a:p>
          <a:endParaRPr lang="es-ES"/>
        </a:p>
      </dgm:t>
    </dgm:pt>
  </dgm:ptLst>
  <dgm:cxnLst>
    <dgm:cxn modelId="{6F4280EB-9735-45A7-A2CC-CCE912D6C6DE}" srcId="{FA6A59E6-7D52-4E77-B0D1-60549AEB6450}" destId="{BE2265CF-149E-4097-8025-977EB1854679}" srcOrd="0" destOrd="0" parTransId="{D2EE588D-E83B-4AC5-BB3E-4D84D39A9F4B}" sibTransId="{F954CBA3-9C75-4737-ACF8-81C8220FE7A4}"/>
    <dgm:cxn modelId="{466E1273-FA44-4A93-A9C2-A32DBC9A4D01}" srcId="{F44873B9-6A6B-49CD-80E6-8FEEBF452136}" destId="{FA6A59E6-7D52-4E77-B0D1-60549AEB6450}" srcOrd="1" destOrd="0" parTransId="{9C11B304-5ED7-43FB-8808-9A9B4FB6B082}" sibTransId="{99F98627-B748-4D73-9028-6C43332C16AD}"/>
    <dgm:cxn modelId="{9DB3809C-147C-4FC3-8D14-169B7E731D71}" type="presOf" srcId="{481BF522-B79F-4C04-A0E7-CD5768EF8F5A}" destId="{2C2B7DED-38B6-4C38-B777-0C79F40CB67E}" srcOrd="0" destOrd="3" presId="urn:microsoft.com/office/officeart/2005/8/layout/hList1"/>
    <dgm:cxn modelId="{BEA53C2B-B998-4663-8F92-2716BA23A831}" type="presOf" srcId="{F44873B9-6A6B-49CD-80E6-8FEEBF452136}" destId="{FCE5B347-5AAA-4153-ADEE-71FE58DF2343}" srcOrd="0" destOrd="0" presId="urn:microsoft.com/office/officeart/2005/8/layout/hList1"/>
    <dgm:cxn modelId="{726F6F0B-6B3E-442A-81E9-5575748E0C46}" type="presOf" srcId="{8841B483-4E8A-4718-B44E-B65C8B690C0A}" destId="{40A2A786-D95B-45E4-95BB-713EAD842566}" srcOrd="0" destOrd="0" presId="urn:microsoft.com/office/officeart/2005/8/layout/hList1"/>
    <dgm:cxn modelId="{58715A0C-A808-467F-B16C-885A3FAC1877}" srcId="{FA6A59E6-7D52-4E77-B0D1-60549AEB6450}" destId="{E0A9F921-B158-447D-87BE-CC55E51BAFB5}" srcOrd="1" destOrd="0" parTransId="{F632FEF0-2C92-44C1-895E-BF1FB2ED81EF}" sibTransId="{4D1FEC3D-CCBB-45C9-BC6A-3BEBC3F822D5}"/>
    <dgm:cxn modelId="{972471E1-5D62-4EE8-BC32-58491E1226D1}" type="presOf" srcId="{F2179009-2611-49DC-B99D-2583E99378AE}" destId="{2AA738D5-098D-4FCA-B4F0-3DEFF2127221}" srcOrd="0" destOrd="0" presId="urn:microsoft.com/office/officeart/2005/8/layout/hList1"/>
    <dgm:cxn modelId="{E6BE00E6-C696-4C33-80E5-B4A5E0AE4F6D}" srcId="{F2179009-2611-49DC-B99D-2583E99378AE}" destId="{BC52E1F4-EAF5-4EBA-AE98-3D4C8BBADA8F}" srcOrd="2" destOrd="0" parTransId="{F588A2FB-2D1A-4061-9F4C-0960D83B4A75}" sibTransId="{3C7BF3E8-81E7-4653-BDDD-2A31669881D6}"/>
    <dgm:cxn modelId="{2D46A0EF-7C63-4CF6-9731-EE9B899F6A79}" srcId="{F2179009-2611-49DC-B99D-2583E99378AE}" destId="{8841B483-4E8A-4718-B44E-B65C8B690C0A}" srcOrd="0" destOrd="0" parTransId="{C72F5DF4-81B5-4218-AF67-2CF76953E5BA}" sibTransId="{D94B3A85-DABF-49C0-B324-B755F07BFE4F}"/>
    <dgm:cxn modelId="{A29D7560-F82E-4CE8-AB01-AB85A91CD292}" srcId="{F44873B9-6A6B-49CD-80E6-8FEEBF452136}" destId="{F2179009-2611-49DC-B99D-2583E99378AE}" srcOrd="0" destOrd="0" parTransId="{03284741-C063-4740-A925-49814234DEAC}" sibTransId="{6DBF079A-D414-45B2-9D67-DCA1BB9B00C4}"/>
    <dgm:cxn modelId="{DAF55BB7-0B35-4CB6-AEB4-A4149E92EE18}" srcId="{FA6A59E6-7D52-4E77-B0D1-60549AEB6450}" destId="{0267EE40-6188-4D66-AA52-565F87704921}" srcOrd="2" destOrd="0" parTransId="{B5D1E5F7-2B6E-4411-BD33-577DD44EE39F}" sibTransId="{8008B113-EAEF-487A-95B6-D5E448B7B180}"/>
    <dgm:cxn modelId="{3FAEC3D3-A3B3-40B0-B7DF-011044DCC5EE}" srcId="{FA6A59E6-7D52-4E77-B0D1-60549AEB6450}" destId="{481BF522-B79F-4C04-A0E7-CD5768EF8F5A}" srcOrd="3" destOrd="0" parTransId="{6F62A9D4-FBAB-42BB-97DE-40DC63691542}" sibTransId="{25980BF4-B962-45B5-8E81-B0CA188B910A}"/>
    <dgm:cxn modelId="{BF09733B-DB15-42AE-805C-52D86101F497}" type="presOf" srcId="{0267EE40-6188-4D66-AA52-565F87704921}" destId="{2C2B7DED-38B6-4C38-B777-0C79F40CB67E}" srcOrd="0" destOrd="2" presId="urn:microsoft.com/office/officeart/2005/8/layout/hList1"/>
    <dgm:cxn modelId="{00298A57-9A45-49C7-8760-395421537785}" type="presOf" srcId="{0E3E7897-64A4-4A4C-92DC-E3FE61D96B7A}" destId="{40A2A786-D95B-45E4-95BB-713EAD842566}" srcOrd="0" destOrd="4" presId="urn:microsoft.com/office/officeart/2005/8/layout/hList1"/>
    <dgm:cxn modelId="{7B9CB738-3AD0-41D2-BE63-99EFB51EB662}" type="presOf" srcId="{BC52E1F4-EAF5-4EBA-AE98-3D4C8BBADA8F}" destId="{40A2A786-D95B-45E4-95BB-713EAD842566}" srcOrd="0" destOrd="2" presId="urn:microsoft.com/office/officeart/2005/8/layout/hList1"/>
    <dgm:cxn modelId="{3C064AEE-46E1-476B-9C6E-5150279634BF}" type="presOf" srcId="{FA6A59E6-7D52-4E77-B0D1-60549AEB6450}" destId="{339ECCA4-D218-43CD-9206-7BCF2764584B}" srcOrd="0" destOrd="0" presId="urn:microsoft.com/office/officeart/2005/8/layout/hList1"/>
    <dgm:cxn modelId="{B4A5388B-0267-47B8-8125-F7939AD2244A}" srcId="{FA6A59E6-7D52-4E77-B0D1-60549AEB6450}" destId="{8A938D88-61D0-4DDC-871E-6CD69F3FADFD}" srcOrd="4" destOrd="0" parTransId="{DE7A2945-44D3-425E-8715-49F947BF7D4E}" sibTransId="{20D683B1-CFC9-4B70-A38F-81E0289807E5}"/>
    <dgm:cxn modelId="{4778EFF3-8C02-4807-9A23-82E667395F7D}" srcId="{F2179009-2611-49DC-B99D-2583E99378AE}" destId="{0E3E7897-64A4-4A4C-92DC-E3FE61D96B7A}" srcOrd="4" destOrd="0" parTransId="{434A2E4A-790D-4A41-9164-064C514E7C1E}" sibTransId="{F7C42D91-A494-47F9-9764-3A634299E1C9}"/>
    <dgm:cxn modelId="{E375F056-358B-407B-99C6-B15E3DE5296A}" type="presOf" srcId="{8A938D88-61D0-4DDC-871E-6CD69F3FADFD}" destId="{2C2B7DED-38B6-4C38-B777-0C79F40CB67E}" srcOrd="0" destOrd="4" presId="urn:microsoft.com/office/officeart/2005/8/layout/hList1"/>
    <dgm:cxn modelId="{1B01887D-9DD5-42D4-AC84-CFC51A0A0954}" type="presOf" srcId="{E0A9F921-B158-447D-87BE-CC55E51BAFB5}" destId="{2C2B7DED-38B6-4C38-B777-0C79F40CB67E}" srcOrd="0" destOrd="1" presId="urn:microsoft.com/office/officeart/2005/8/layout/hList1"/>
    <dgm:cxn modelId="{69719571-4B63-4DDE-ABD5-7B2F95C5E7B9}" type="presOf" srcId="{318D4702-9E22-401E-9C29-C461A26CAFA3}" destId="{40A2A786-D95B-45E4-95BB-713EAD842566}" srcOrd="0" destOrd="3" presId="urn:microsoft.com/office/officeart/2005/8/layout/hList1"/>
    <dgm:cxn modelId="{37A223C5-6BED-4436-A34C-FB3B2A245068}" type="presOf" srcId="{D96D3253-BFA7-4CC3-B08E-B517EA52E530}" destId="{40A2A786-D95B-45E4-95BB-713EAD842566}" srcOrd="0" destOrd="1" presId="urn:microsoft.com/office/officeart/2005/8/layout/hList1"/>
    <dgm:cxn modelId="{380AB520-0187-4C87-9048-EF8CDB2434C4}" type="presOf" srcId="{BE2265CF-149E-4097-8025-977EB1854679}" destId="{2C2B7DED-38B6-4C38-B777-0C79F40CB67E}" srcOrd="0" destOrd="0" presId="urn:microsoft.com/office/officeart/2005/8/layout/hList1"/>
    <dgm:cxn modelId="{D111F9A3-DA56-4A7F-9036-B0BEA2BF2EA8}" srcId="{F2179009-2611-49DC-B99D-2583E99378AE}" destId="{318D4702-9E22-401E-9C29-C461A26CAFA3}" srcOrd="3" destOrd="0" parTransId="{F4542E81-8DCC-49B9-8AD4-F5CC5D456064}" sibTransId="{5B339318-5AC9-4D70-AA69-6F6E19B7D457}"/>
    <dgm:cxn modelId="{07EE769C-9E57-4209-B76C-C19D4D09852E}" srcId="{F2179009-2611-49DC-B99D-2583E99378AE}" destId="{D96D3253-BFA7-4CC3-B08E-B517EA52E530}" srcOrd="1" destOrd="0" parTransId="{BEB64C30-5BE0-45EA-B1BD-E8449A08FD07}" sibTransId="{96D271C0-2B16-437A-9D4F-D8042DB843BD}"/>
    <dgm:cxn modelId="{75DD0F84-5B90-40A8-8EAF-C12D5A66EF20}" type="presParOf" srcId="{FCE5B347-5AAA-4153-ADEE-71FE58DF2343}" destId="{B030817F-357E-4D3B-BDE9-3B2FB04BC7AA}" srcOrd="0" destOrd="0" presId="urn:microsoft.com/office/officeart/2005/8/layout/hList1"/>
    <dgm:cxn modelId="{1D283471-535A-4E3B-A2F5-31F6C25AEC00}" type="presParOf" srcId="{B030817F-357E-4D3B-BDE9-3B2FB04BC7AA}" destId="{2AA738D5-098D-4FCA-B4F0-3DEFF2127221}" srcOrd="0" destOrd="0" presId="urn:microsoft.com/office/officeart/2005/8/layout/hList1"/>
    <dgm:cxn modelId="{183F75D1-A152-46BE-BDF1-6DE3CD063582}" type="presParOf" srcId="{B030817F-357E-4D3B-BDE9-3B2FB04BC7AA}" destId="{40A2A786-D95B-45E4-95BB-713EAD842566}" srcOrd="1" destOrd="0" presId="urn:microsoft.com/office/officeart/2005/8/layout/hList1"/>
    <dgm:cxn modelId="{AF88FB22-2C3C-4760-8A36-70080E7DCF8F}" type="presParOf" srcId="{FCE5B347-5AAA-4153-ADEE-71FE58DF2343}" destId="{C8F04E93-5D4D-4732-BEA6-52FE084DC269}" srcOrd="1" destOrd="0" presId="urn:microsoft.com/office/officeart/2005/8/layout/hList1"/>
    <dgm:cxn modelId="{0787DE49-70FF-4298-8F06-C76B93AC0952}" type="presParOf" srcId="{FCE5B347-5AAA-4153-ADEE-71FE58DF2343}" destId="{48536FCC-8451-455A-ADAC-3645F424224F}" srcOrd="2" destOrd="0" presId="urn:microsoft.com/office/officeart/2005/8/layout/hList1"/>
    <dgm:cxn modelId="{D237C8AA-87FE-479C-AF70-37B0BAE15959}" type="presParOf" srcId="{48536FCC-8451-455A-ADAC-3645F424224F}" destId="{339ECCA4-D218-43CD-9206-7BCF2764584B}" srcOrd="0" destOrd="0" presId="urn:microsoft.com/office/officeart/2005/8/layout/hList1"/>
    <dgm:cxn modelId="{DDCA750C-32D6-4904-AC06-299D26A88F3C}" type="presParOf" srcId="{48536FCC-8451-455A-ADAC-3645F424224F}" destId="{2C2B7DED-38B6-4C38-B777-0C79F40CB67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738D5-098D-4FCA-B4F0-3DEFF2127221}">
      <dsp:nvSpPr>
        <dsp:cNvPr id="0" name=""/>
        <dsp:cNvSpPr/>
      </dsp:nvSpPr>
      <dsp:spPr>
        <a:xfrm>
          <a:off x="29" y="295423"/>
          <a:ext cx="284847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s-ES" sz="2900" kern="1200" dirty="0" smtClean="0"/>
            <a:t>Línea	</a:t>
          </a:r>
          <a:endParaRPr lang="es-ES" sz="2900" kern="1200" dirty="0"/>
        </a:p>
      </dsp:txBody>
      <dsp:txXfrm>
        <a:off x="29" y="295423"/>
        <a:ext cx="2848471" cy="835200"/>
      </dsp:txXfrm>
    </dsp:sp>
    <dsp:sp modelId="{40A2A786-D95B-45E4-95BB-713EAD842566}">
      <dsp:nvSpPr>
        <dsp:cNvPr id="0" name=""/>
        <dsp:cNvSpPr/>
      </dsp:nvSpPr>
      <dsp:spPr>
        <a:xfrm>
          <a:off x="0" y="1156174"/>
          <a:ext cx="2848471"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s-ES" sz="2900" kern="1200" dirty="0" smtClean="0"/>
            <a:t>&lt;i&gt;,&lt;b&gt;,…</a:t>
          </a:r>
          <a:endParaRPr lang="es-ES" sz="2900" kern="1200" dirty="0"/>
        </a:p>
        <a:p>
          <a:pPr marL="285750" lvl="1" indent="-285750" algn="l" defTabSz="1289050">
            <a:lnSpc>
              <a:spcPct val="90000"/>
            </a:lnSpc>
            <a:spcBef>
              <a:spcPct val="0"/>
            </a:spcBef>
            <a:spcAft>
              <a:spcPct val="15000"/>
            </a:spcAft>
            <a:buChar char="••"/>
          </a:pPr>
          <a:r>
            <a:rPr lang="es-ES" sz="2900" kern="1200" dirty="0" smtClean="0"/>
            <a:t>&lt;</a:t>
          </a:r>
          <a:r>
            <a:rPr lang="es-ES" sz="2900" kern="1200" dirty="0" err="1" smtClean="0"/>
            <a:t>br</a:t>
          </a:r>
          <a:r>
            <a:rPr lang="es-ES" sz="2900" kern="1200" dirty="0" smtClean="0"/>
            <a:t>&gt;</a:t>
          </a:r>
          <a:endParaRPr lang="es-ES" sz="2900" kern="1200" dirty="0"/>
        </a:p>
        <a:p>
          <a:pPr marL="285750" lvl="1" indent="-285750" algn="l" defTabSz="1289050">
            <a:lnSpc>
              <a:spcPct val="90000"/>
            </a:lnSpc>
            <a:spcBef>
              <a:spcPct val="0"/>
            </a:spcBef>
            <a:spcAft>
              <a:spcPct val="15000"/>
            </a:spcAft>
            <a:buChar char="••"/>
          </a:pPr>
          <a:r>
            <a:rPr lang="es-ES" sz="2900" kern="1200" dirty="0" smtClean="0"/>
            <a:t>&lt;del&gt;</a:t>
          </a:r>
          <a:endParaRPr lang="es-ES" sz="2900" kern="1200" dirty="0"/>
        </a:p>
        <a:p>
          <a:pPr marL="285750" lvl="1" indent="-285750" algn="l" defTabSz="1289050">
            <a:lnSpc>
              <a:spcPct val="90000"/>
            </a:lnSpc>
            <a:spcBef>
              <a:spcPct val="0"/>
            </a:spcBef>
            <a:spcAft>
              <a:spcPct val="15000"/>
            </a:spcAft>
            <a:buChar char="••"/>
          </a:pPr>
          <a:r>
            <a:rPr lang="es-ES" sz="2900" kern="1200" dirty="0" smtClean="0"/>
            <a:t>&lt;</a:t>
          </a:r>
          <a:r>
            <a:rPr lang="es-ES" sz="2900" kern="1200" dirty="0" err="1" smtClean="0"/>
            <a:t>sup</a:t>
          </a:r>
          <a:r>
            <a:rPr lang="es-ES" sz="2900" kern="1200" dirty="0" smtClean="0"/>
            <a:t>&gt;,&lt;sub&gt;</a:t>
          </a:r>
          <a:endParaRPr lang="es-ES" sz="2900" kern="1200" dirty="0"/>
        </a:p>
        <a:p>
          <a:pPr marL="285750" lvl="1" indent="-285750" algn="l" defTabSz="1289050">
            <a:lnSpc>
              <a:spcPct val="90000"/>
            </a:lnSpc>
            <a:spcBef>
              <a:spcPct val="0"/>
            </a:spcBef>
            <a:spcAft>
              <a:spcPct val="15000"/>
            </a:spcAft>
            <a:buChar char="••"/>
          </a:pPr>
          <a:endParaRPr lang="es-ES" sz="2900" kern="1200" dirty="0"/>
        </a:p>
      </dsp:txBody>
      <dsp:txXfrm>
        <a:off x="0" y="1156174"/>
        <a:ext cx="2848471" cy="2706570"/>
      </dsp:txXfrm>
    </dsp:sp>
    <dsp:sp modelId="{339ECCA4-D218-43CD-9206-7BCF2764584B}">
      <dsp:nvSpPr>
        <dsp:cNvPr id="0" name=""/>
        <dsp:cNvSpPr/>
      </dsp:nvSpPr>
      <dsp:spPr>
        <a:xfrm>
          <a:off x="3247286" y="295423"/>
          <a:ext cx="284847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lang="es-ES" sz="2900" kern="1200" dirty="0" smtClean="0"/>
            <a:t>Bloque</a:t>
          </a:r>
          <a:endParaRPr lang="es-ES" sz="2900" kern="1200" dirty="0"/>
        </a:p>
      </dsp:txBody>
      <dsp:txXfrm>
        <a:off x="3247286" y="295423"/>
        <a:ext cx="2848471" cy="835200"/>
      </dsp:txXfrm>
    </dsp:sp>
    <dsp:sp modelId="{2C2B7DED-38B6-4C38-B777-0C79F40CB67E}">
      <dsp:nvSpPr>
        <dsp:cNvPr id="0" name=""/>
        <dsp:cNvSpPr/>
      </dsp:nvSpPr>
      <dsp:spPr>
        <a:xfrm>
          <a:off x="3247286" y="1130623"/>
          <a:ext cx="2848471" cy="27065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s-ES" sz="2900" kern="1200" dirty="0" smtClean="0"/>
            <a:t>&lt;pre&gt;</a:t>
          </a:r>
          <a:endParaRPr lang="es-ES" sz="2900" kern="1200" dirty="0"/>
        </a:p>
        <a:p>
          <a:pPr marL="285750" lvl="1" indent="-285750" algn="l" defTabSz="1289050">
            <a:lnSpc>
              <a:spcPct val="90000"/>
            </a:lnSpc>
            <a:spcBef>
              <a:spcPct val="0"/>
            </a:spcBef>
            <a:spcAft>
              <a:spcPct val="15000"/>
            </a:spcAft>
            <a:buChar char="••"/>
          </a:pPr>
          <a:r>
            <a:rPr lang="es-ES" sz="2900" kern="1200" dirty="0" smtClean="0"/>
            <a:t>&lt;</a:t>
          </a:r>
          <a:r>
            <a:rPr lang="es-ES" sz="2900" kern="1200" dirty="0" err="1" smtClean="0"/>
            <a:t>bdo</a:t>
          </a:r>
          <a:r>
            <a:rPr lang="es-ES" sz="2900" kern="1200" dirty="0" smtClean="0"/>
            <a:t>&gt;</a:t>
          </a:r>
          <a:endParaRPr lang="es-ES" sz="2900" kern="1200" dirty="0"/>
        </a:p>
        <a:p>
          <a:pPr marL="285750" lvl="1" indent="-285750" algn="l" defTabSz="1289050">
            <a:lnSpc>
              <a:spcPct val="90000"/>
            </a:lnSpc>
            <a:spcBef>
              <a:spcPct val="0"/>
            </a:spcBef>
            <a:spcAft>
              <a:spcPct val="15000"/>
            </a:spcAft>
            <a:buChar char="••"/>
          </a:pPr>
          <a:r>
            <a:rPr lang="es-ES" sz="2900" kern="1200" dirty="0" smtClean="0"/>
            <a:t>&lt;</a:t>
          </a:r>
          <a:r>
            <a:rPr lang="es-ES" sz="2900" kern="1200" dirty="0" err="1" smtClean="0"/>
            <a:t>hx</a:t>
          </a:r>
          <a:r>
            <a:rPr lang="es-ES" sz="2900" kern="1200" dirty="0" smtClean="0"/>
            <a:t>&gt;, &lt;</a:t>
          </a:r>
          <a:r>
            <a:rPr lang="es-ES" sz="2900" kern="1200" dirty="0" err="1" smtClean="0"/>
            <a:t>hr</a:t>
          </a:r>
          <a:r>
            <a:rPr lang="es-ES" sz="2900" kern="1200" dirty="0" smtClean="0"/>
            <a:t>&gt;</a:t>
          </a:r>
          <a:endParaRPr lang="es-ES" sz="2900" kern="1200" dirty="0"/>
        </a:p>
        <a:p>
          <a:pPr marL="285750" lvl="1" indent="-285750" algn="l" defTabSz="1289050">
            <a:lnSpc>
              <a:spcPct val="90000"/>
            </a:lnSpc>
            <a:spcBef>
              <a:spcPct val="0"/>
            </a:spcBef>
            <a:spcAft>
              <a:spcPct val="15000"/>
            </a:spcAft>
            <a:buChar char="••"/>
          </a:pPr>
          <a:r>
            <a:rPr lang="es-ES" sz="2900" kern="1200" dirty="0" smtClean="0"/>
            <a:t>&lt;p&gt;</a:t>
          </a:r>
          <a:endParaRPr lang="es-ES" sz="2900" kern="1200" dirty="0"/>
        </a:p>
        <a:p>
          <a:pPr marL="285750" lvl="1" indent="-285750" algn="l" defTabSz="1289050">
            <a:lnSpc>
              <a:spcPct val="90000"/>
            </a:lnSpc>
            <a:spcBef>
              <a:spcPct val="0"/>
            </a:spcBef>
            <a:spcAft>
              <a:spcPct val="15000"/>
            </a:spcAft>
            <a:buChar char="••"/>
          </a:pPr>
          <a:r>
            <a:rPr lang="es-ES" sz="2900" kern="1200" dirty="0" smtClean="0"/>
            <a:t>&lt;</a:t>
          </a:r>
          <a:r>
            <a:rPr lang="es-ES" sz="2900" kern="1200" dirty="0" err="1" smtClean="0"/>
            <a:t>ul</a:t>
          </a:r>
          <a:r>
            <a:rPr lang="es-ES" sz="2900" kern="1200" dirty="0" smtClean="0"/>
            <a:t>&gt;,&lt;</a:t>
          </a:r>
          <a:r>
            <a:rPr lang="es-ES" sz="2900" kern="1200" dirty="0" err="1" smtClean="0"/>
            <a:t>ol</a:t>
          </a:r>
          <a:r>
            <a:rPr lang="es-ES" sz="2900" kern="1200" dirty="0" smtClean="0"/>
            <a:t>&gt;,&lt;li&gt;</a:t>
          </a:r>
          <a:endParaRPr lang="es-ES" sz="2900" kern="1200" dirty="0"/>
        </a:p>
      </dsp:txBody>
      <dsp:txXfrm>
        <a:off x="3247286" y="1130623"/>
        <a:ext cx="2848471" cy="27065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94DAD-5B52-4C1D-A2D0-11D0D6A01628}" type="datetimeFigureOut">
              <a:rPr lang="es-ES" smtClean="0"/>
              <a:t>25/11/2020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19166-1F7A-469E-A9D3-D696FDAD9FAD}" type="slidenum">
              <a:rPr lang="es-ES" smtClean="0"/>
              <a:t>‹Nº›</a:t>
            </a:fld>
            <a:endParaRPr lang="es-ES"/>
          </a:p>
        </p:txBody>
      </p:sp>
    </p:spTree>
    <p:extLst>
      <p:ext uri="{BB962C8B-B14F-4D97-AF65-F5344CB8AC3E}">
        <p14:creationId xmlns:p14="http://schemas.microsoft.com/office/powerpoint/2010/main" val="3505243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EC777F-B629-4D15-A905-FF73BE83C89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F03D8A0-E4D7-401B-AD73-262D227DB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E79A628-4DAC-452A-8E9D-AFB277B532D4}"/>
              </a:ext>
            </a:extLst>
          </p:cNvPr>
          <p:cNvSpPr>
            <a:spLocks noGrp="1"/>
          </p:cNvSpPr>
          <p:nvPr>
            <p:ph type="dt" sz="half" idx="10"/>
          </p:nvPr>
        </p:nvSpPr>
        <p:spPr/>
        <p:txBody>
          <a:bodyPr/>
          <a:lstStyle/>
          <a:p>
            <a:fld id="{800FF993-8594-4A56-80AD-613AB3AF503C}" type="datetime1">
              <a:rPr lang="es-ES" smtClean="0"/>
              <a:t>25/11/2020</a:t>
            </a:fld>
            <a:endParaRPr lang="es-ES"/>
          </a:p>
        </p:txBody>
      </p:sp>
      <p:sp>
        <p:nvSpPr>
          <p:cNvPr id="5" name="Marcador de pie de página 4">
            <a:extLst>
              <a:ext uri="{FF2B5EF4-FFF2-40B4-BE49-F238E27FC236}">
                <a16:creationId xmlns:a16="http://schemas.microsoft.com/office/drawing/2014/main" id="{EBCB86D3-1E40-4CB8-A9ED-86D5B82092E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30FA2B2-9CA3-4A2B-9496-181DFE06C8C9}"/>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226403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A4A3A-EB2B-4DC8-831C-8A18240078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6FE9566-48D3-495D-8A07-E6DAB9BBA6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85F76E2-9B9F-40B0-A268-54CA28738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383FBA7-B9BE-4AC3-8B7C-AD9CD5669DBA}"/>
              </a:ext>
            </a:extLst>
          </p:cNvPr>
          <p:cNvSpPr>
            <a:spLocks noGrp="1"/>
          </p:cNvSpPr>
          <p:nvPr>
            <p:ph type="dt" sz="half" idx="10"/>
          </p:nvPr>
        </p:nvSpPr>
        <p:spPr/>
        <p:txBody>
          <a:bodyPr/>
          <a:lstStyle/>
          <a:p>
            <a:fld id="{5666BFA9-2430-465B-B58C-F93FB4875EF0}" type="datetime1">
              <a:rPr lang="es-ES" smtClean="0"/>
              <a:t>25/11/2020</a:t>
            </a:fld>
            <a:endParaRPr lang="es-ES"/>
          </a:p>
        </p:txBody>
      </p:sp>
      <p:sp>
        <p:nvSpPr>
          <p:cNvPr id="6" name="Marcador de pie de página 5">
            <a:extLst>
              <a:ext uri="{FF2B5EF4-FFF2-40B4-BE49-F238E27FC236}">
                <a16:creationId xmlns:a16="http://schemas.microsoft.com/office/drawing/2014/main" id="{078CBD06-7B27-43C3-9B78-75EA026D2EE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E593139-0474-49AE-B2FE-6485FC15CDCD}"/>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5975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A8FC4-4888-4BB8-89F1-E0870081318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F78E3E5-4CAD-4701-BE53-1619706C68E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F7E2F94-5F2A-4AC4-ACB7-633C75CB5A46}"/>
              </a:ext>
            </a:extLst>
          </p:cNvPr>
          <p:cNvSpPr>
            <a:spLocks noGrp="1"/>
          </p:cNvSpPr>
          <p:nvPr>
            <p:ph type="dt" sz="half" idx="10"/>
          </p:nvPr>
        </p:nvSpPr>
        <p:spPr/>
        <p:txBody>
          <a:bodyPr/>
          <a:lstStyle/>
          <a:p>
            <a:fld id="{618CCE76-BEE0-4BB2-ADA9-FEC04C9E8528}" type="datetime1">
              <a:rPr lang="es-ES" smtClean="0"/>
              <a:t>25/11/2020</a:t>
            </a:fld>
            <a:endParaRPr lang="es-ES"/>
          </a:p>
        </p:txBody>
      </p:sp>
      <p:sp>
        <p:nvSpPr>
          <p:cNvPr id="5" name="Marcador de pie de página 4">
            <a:extLst>
              <a:ext uri="{FF2B5EF4-FFF2-40B4-BE49-F238E27FC236}">
                <a16:creationId xmlns:a16="http://schemas.microsoft.com/office/drawing/2014/main" id="{AED1E0D8-64CA-4AE5-8C8E-E2FFE93CEBA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92A1F2E-15FC-4057-8D4D-FA2247D5504F}"/>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226281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C855244-CE97-45D3-8AB3-82A95704D40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F4FCF93-F803-4781-8D75-B460417E18FD}"/>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158B049-85BF-4B53-8276-714B28E798BB}"/>
              </a:ext>
            </a:extLst>
          </p:cNvPr>
          <p:cNvSpPr>
            <a:spLocks noGrp="1"/>
          </p:cNvSpPr>
          <p:nvPr>
            <p:ph type="dt" sz="half" idx="10"/>
          </p:nvPr>
        </p:nvSpPr>
        <p:spPr/>
        <p:txBody>
          <a:bodyPr/>
          <a:lstStyle/>
          <a:p>
            <a:fld id="{5E933926-917A-4EC1-883A-7949D0903E49}" type="datetime1">
              <a:rPr lang="es-ES" smtClean="0"/>
              <a:t>25/11/2020</a:t>
            </a:fld>
            <a:endParaRPr lang="es-ES"/>
          </a:p>
        </p:txBody>
      </p:sp>
      <p:sp>
        <p:nvSpPr>
          <p:cNvPr id="5" name="Marcador de pie de página 4">
            <a:extLst>
              <a:ext uri="{FF2B5EF4-FFF2-40B4-BE49-F238E27FC236}">
                <a16:creationId xmlns:a16="http://schemas.microsoft.com/office/drawing/2014/main" id="{B66E8244-99C5-434F-86D4-35B5FBAC725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62FD07-E254-48DD-A165-4F7A3785B2FF}"/>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199728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BBB9A-5F47-4118-AA93-70991CDAC9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C0470C-9E83-432F-AEEC-32924B44C214}"/>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F30C3E6-86FE-47BF-AA68-629EF3513FF9}"/>
              </a:ext>
            </a:extLst>
          </p:cNvPr>
          <p:cNvSpPr>
            <a:spLocks noGrp="1"/>
          </p:cNvSpPr>
          <p:nvPr>
            <p:ph type="dt" sz="half" idx="10"/>
          </p:nvPr>
        </p:nvSpPr>
        <p:spPr/>
        <p:txBody>
          <a:bodyPr/>
          <a:lstStyle/>
          <a:p>
            <a:fld id="{477B7099-A70F-4D89-A28E-2C2356712ED4}" type="datetime1">
              <a:rPr lang="es-ES" smtClean="0"/>
              <a:t>25/11/2020</a:t>
            </a:fld>
            <a:endParaRPr lang="es-ES"/>
          </a:p>
        </p:txBody>
      </p:sp>
      <p:sp>
        <p:nvSpPr>
          <p:cNvPr id="5" name="Marcador de pie de página 4">
            <a:extLst>
              <a:ext uri="{FF2B5EF4-FFF2-40B4-BE49-F238E27FC236}">
                <a16:creationId xmlns:a16="http://schemas.microsoft.com/office/drawing/2014/main" id="{34BDFFEB-E677-4BC4-BE09-452C5B1681E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4DDCA26-9A10-4307-B931-9D395C532CC2}"/>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302426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65E18-EE64-4804-B091-7EBCB1D7638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DCD6FE9-350F-4398-BC75-CF47533683BB}"/>
              </a:ext>
            </a:extLst>
          </p:cNvPr>
          <p:cNvSpPr>
            <a:spLocks noGrp="1"/>
          </p:cNvSpPr>
          <p:nvPr>
            <p:ph type="dt" sz="half" idx="10"/>
          </p:nvPr>
        </p:nvSpPr>
        <p:spPr/>
        <p:txBody>
          <a:bodyPr/>
          <a:lstStyle/>
          <a:p>
            <a:fld id="{D6A33354-B0D6-4FB4-8646-0B8A114EA0C8}" type="datetime1">
              <a:rPr lang="es-ES" smtClean="0"/>
              <a:t>25/11/2020</a:t>
            </a:fld>
            <a:endParaRPr lang="es-ES"/>
          </a:p>
        </p:txBody>
      </p:sp>
      <p:sp>
        <p:nvSpPr>
          <p:cNvPr id="4" name="Marcador de pie de página 3">
            <a:extLst>
              <a:ext uri="{FF2B5EF4-FFF2-40B4-BE49-F238E27FC236}">
                <a16:creationId xmlns:a16="http://schemas.microsoft.com/office/drawing/2014/main" id="{ABFE85C5-97BC-4347-86EA-55AADBA8DC7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60CCD16-7755-444B-9AF3-0A5B1CDB6D8F}"/>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4828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3BB09-1678-4361-97C8-F30B4F96724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BB1F9A9-7FA5-4578-976E-10CEBF119C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309F16D-0D41-4541-894B-E31AD13A1130}"/>
              </a:ext>
            </a:extLst>
          </p:cNvPr>
          <p:cNvSpPr>
            <a:spLocks noGrp="1"/>
          </p:cNvSpPr>
          <p:nvPr>
            <p:ph type="dt" sz="half" idx="10"/>
          </p:nvPr>
        </p:nvSpPr>
        <p:spPr/>
        <p:txBody>
          <a:bodyPr/>
          <a:lstStyle/>
          <a:p>
            <a:fld id="{E9ECB5C8-5929-4423-BB3A-E175115EAA70}" type="datetime1">
              <a:rPr lang="es-ES" smtClean="0"/>
              <a:t>25/11/2020</a:t>
            </a:fld>
            <a:endParaRPr lang="es-ES"/>
          </a:p>
        </p:txBody>
      </p:sp>
      <p:sp>
        <p:nvSpPr>
          <p:cNvPr id="5" name="Marcador de pie de página 4">
            <a:extLst>
              <a:ext uri="{FF2B5EF4-FFF2-40B4-BE49-F238E27FC236}">
                <a16:creationId xmlns:a16="http://schemas.microsoft.com/office/drawing/2014/main" id="{BBA48809-C9CD-453F-8378-5FCD9CCA50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3C28E72-8219-4BDD-9EF7-6F14CAF9C219}"/>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407761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F2EEC4-C118-4323-9E5D-830AE0E42DF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1C48B2C-E2EA-4350-8022-9F3FE1418F7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CDAA0E3-44C5-44DE-A9D7-DEE52572C95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6657CF5-749F-47C0-A291-F84FB8E41FDD}"/>
              </a:ext>
            </a:extLst>
          </p:cNvPr>
          <p:cNvSpPr>
            <a:spLocks noGrp="1"/>
          </p:cNvSpPr>
          <p:nvPr>
            <p:ph type="dt" sz="half" idx="10"/>
          </p:nvPr>
        </p:nvSpPr>
        <p:spPr/>
        <p:txBody>
          <a:bodyPr/>
          <a:lstStyle/>
          <a:p>
            <a:fld id="{7D51648C-3913-40BC-8D5C-34748885D8A8}" type="datetime1">
              <a:rPr lang="es-ES" smtClean="0"/>
              <a:t>25/11/2020</a:t>
            </a:fld>
            <a:endParaRPr lang="es-ES"/>
          </a:p>
        </p:txBody>
      </p:sp>
      <p:sp>
        <p:nvSpPr>
          <p:cNvPr id="6" name="Marcador de pie de página 5">
            <a:extLst>
              <a:ext uri="{FF2B5EF4-FFF2-40B4-BE49-F238E27FC236}">
                <a16:creationId xmlns:a16="http://schemas.microsoft.com/office/drawing/2014/main" id="{EBA93571-86B7-4FB1-AE2F-B37243C61E4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502262F-45DE-4A4B-9A7B-E951938BC3A3}"/>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37868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F3D0F-F2DB-4056-9585-B03B7DEA67F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53A5E41-0067-4593-9A44-CACA1F64E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DFD13CD7-E66A-4B4C-B541-1305003D2461}"/>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73F95FF-F248-4B5B-B97E-3CBB34520A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16CEA2B2-1417-4EEC-B5CE-E60BEB71DF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DF78887-548C-42D1-BDE4-9C87865BF24E}"/>
              </a:ext>
            </a:extLst>
          </p:cNvPr>
          <p:cNvSpPr>
            <a:spLocks noGrp="1"/>
          </p:cNvSpPr>
          <p:nvPr>
            <p:ph type="dt" sz="half" idx="10"/>
          </p:nvPr>
        </p:nvSpPr>
        <p:spPr/>
        <p:txBody>
          <a:bodyPr/>
          <a:lstStyle/>
          <a:p>
            <a:fld id="{8C6199D7-C141-498C-976F-F6D80A388784}" type="datetime1">
              <a:rPr lang="es-ES" smtClean="0"/>
              <a:t>25/11/2020</a:t>
            </a:fld>
            <a:endParaRPr lang="es-ES"/>
          </a:p>
        </p:txBody>
      </p:sp>
      <p:sp>
        <p:nvSpPr>
          <p:cNvPr id="8" name="Marcador de pie de página 7">
            <a:extLst>
              <a:ext uri="{FF2B5EF4-FFF2-40B4-BE49-F238E27FC236}">
                <a16:creationId xmlns:a16="http://schemas.microsoft.com/office/drawing/2014/main" id="{80CA56E8-F913-446C-8779-F4BEF459D0A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0A7AFA-F268-427F-9DBE-217A14C58DAF}"/>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329979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2C609-1C96-443F-A872-BEA505727AA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F946090-3B20-4486-B044-0858799FCD34}"/>
              </a:ext>
            </a:extLst>
          </p:cNvPr>
          <p:cNvSpPr>
            <a:spLocks noGrp="1"/>
          </p:cNvSpPr>
          <p:nvPr>
            <p:ph type="dt" sz="half" idx="10"/>
          </p:nvPr>
        </p:nvSpPr>
        <p:spPr/>
        <p:txBody>
          <a:bodyPr/>
          <a:lstStyle/>
          <a:p>
            <a:fld id="{19A90680-AE15-4EA6-B82B-CF3B49878DBC}" type="datetime1">
              <a:rPr lang="es-ES" smtClean="0"/>
              <a:t>25/11/2020</a:t>
            </a:fld>
            <a:endParaRPr lang="es-ES"/>
          </a:p>
        </p:txBody>
      </p:sp>
      <p:sp>
        <p:nvSpPr>
          <p:cNvPr id="4" name="Marcador de pie de página 3">
            <a:extLst>
              <a:ext uri="{FF2B5EF4-FFF2-40B4-BE49-F238E27FC236}">
                <a16:creationId xmlns:a16="http://schemas.microsoft.com/office/drawing/2014/main" id="{B36B76AD-1260-4311-A5E6-C6951721F36F}"/>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5AB0755-CAE8-4D93-A30C-98A0CDD8B5DD}"/>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1980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779F3F1-A178-4492-88AD-06BD06A198C3}"/>
              </a:ext>
            </a:extLst>
          </p:cNvPr>
          <p:cNvSpPr>
            <a:spLocks noGrp="1"/>
          </p:cNvSpPr>
          <p:nvPr>
            <p:ph type="dt" sz="half" idx="10"/>
          </p:nvPr>
        </p:nvSpPr>
        <p:spPr/>
        <p:txBody>
          <a:bodyPr/>
          <a:lstStyle/>
          <a:p>
            <a:fld id="{02E7F2DB-AD80-4236-BEEB-5F2D70A30C7A}" type="datetime1">
              <a:rPr lang="es-ES" smtClean="0"/>
              <a:t>25/11/2020</a:t>
            </a:fld>
            <a:endParaRPr lang="es-ES"/>
          </a:p>
        </p:txBody>
      </p:sp>
      <p:sp>
        <p:nvSpPr>
          <p:cNvPr id="3" name="Marcador de pie de página 2">
            <a:extLst>
              <a:ext uri="{FF2B5EF4-FFF2-40B4-BE49-F238E27FC236}">
                <a16:creationId xmlns:a16="http://schemas.microsoft.com/office/drawing/2014/main" id="{64E0C24B-525A-4577-942A-5568A4691B2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C1C4224-48EC-4DAC-9EC7-8804817C5899}"/>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172903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C04801-309A-4753-9D0B-56371183E7B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2F45739-3FA6-420E-B6B8-6D9EB021A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0C2DA37-7FAB-4853-A458-571CB3467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0D42198-DDDC-4CE6-9166-E34315DEC6B7}"/>
              </a:ext>
            </a:extLst>
          </p:cNvPr>
          <p:cNvSpPr>
            <a:spLocks noGrp="1"/>
          </p:cNvSpPr>
          <p:nvPr>
            <p:ph type="dt" sz="half" idx="10"/>
          </p:nvPr>
        </p:nvSpPr>
        <p:spPr/>
        <p:txBody>
          <a:bodyPr/>
          <a:lstStyle/>
          <a:p>
            <a:fld id="{64FAAB42-5DAD-4DA5-991F-DE61111D5554}" type="datetime1">
              <a:rPr lang="es-ES" smtClean="0"/>
              <a:t>25/11/2020</a:t>
            </a:fld>
            <a:endParaRPr lang="es-ES"/>
          </a:p>
        </p:txBody>
      </p:sp>
      <p:sp>
        <p:nvSpPr>
          <p:cNvPr id="6" name="Marcador de pie de página 5">
            <a:extLst>
              <a:ext uri="{FF2B5EF4-FFF2-40B4-BE49-F238E27FC236}">
                <a16:creationId xmlns:a16="http://schemas.microsoft.com/office/drawing/2014/main" id="{CFFF4A70-C6AE-433A-A000-A5C253528FE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B586ACC-6BBD-4929-8578-202252600E70}"/>
              </a:ext>
            </a:extLst>
          </p:cNvPr>
          <p:cNvSpPr>
            <a:spLocks noGrp="1"/>
          </p:cNvSpPr>
          <p:nvPr>
            <p:ph type="sldNum" sz="quarter" idx="12"/>
          </p:nvPr>
        </p:nvSpPr>
        <p:spPr/>
        <p:txBody>
          <a:bodyPr/>
          <a:lstStyle/>
          <a:p>
            <a:fld id="{77C76040-1331-428F-AC44-AF3EC173AD77}" type="slidenum">
              <a:rPr lang="es-ES" smtClean="0"/>
              <a:t>‹Nº›</a:t>
            </a:fld>
            <a:endParaRPr lang="es-ES"/>
          </a:p>
        </p:txBody>
      </p:sp>
    </p:spTree>
    <p:extLst>
      <p:ext uri="{BB962C8B-B14F-4D97-AF65-F5344CB8AC3E}">
        <p14:creationId xmlns:p14="http://schemas.microsoft.com/office/powerpoint/2010/main" val="53552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3C3B76B-CCD6-43E3-8F1F-C8102C1723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90B2580-CC2A-4B40-91A3-86FA8D224E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28A2AD6-730E-42E1-9D69-BCDD982A7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33354-B0D6-4FB4-8646-0B8A114EA0C8}" type="datetime1">
              <a:rPr lang="es-ES" smtClean="0"/>
              <a:t>25/11/2020</a:t>
            </a:fld>
            <a:endParaRPr lang="es-ES"/>
          </a:p>
        </p:txBody>
      </p:sp>
      <p:sp>
        <p:nvSpPr>
          <p:cNvPr id="5" name="Marcador de pie de página 4">
            <a:extLst>
              <a:ext uri="{FF2B5EF4-FFF2-40B4-BE49-F238E27FC236}">
                <a16:creationId xmlns:a16="http://schemas.microsoft.com/office/drawing/2014/main" id="{F08AE498-1F55-4593-B642-B1ECE5452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63B4BE1-3A3B-4950-9EC9-8FDFA669A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76040-1331-428F-AC44-AF3EC173AD77}" type="slidenum">
              <a:rPr lang="es-ES" smtClean="0"/>
              <a:t>‹Nº›</a:t>
            </a:fld>
            <a:endParaRPr lang="es-ES"/>
          </a:p>
        </p:txBody>
      </p:sp>
    </p:spTree>
    <p:extLst>
      <p:ext uri="{BB962C8B-B14F-4D97-AF65-F5344CB8AC3E}">
        <p14:creationId xmlns:p14="http://schemas.microsoft.com/office/powerpoint/2010/main" val="1449511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001B"/>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B98247-5210-4F05-9F86-FA60600586E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1830" y="429801"/>
            <a:ext cx="5922277" cy="1863899"/>
          </a:xfrm>
          <a:prstGeom prst="rect">
            <a:avLst/>
          </a:prstGeom>
        </p:spPr>
      </p:pic>
      <p:sp>
        <p:nvSpPr>
          <p:cNvPr id="5" name="1 Título">
            <a:extLst>
              <a:ext uri="{FF2B5EF4-FFF2-40B4-BE49-F238E27FC236}">
                <a16:creationId xmlns:a16="http://schemas.microsoft.com/office/drawing/2014/main" id="{C86B0307-0177-415E-93AA-12BC4FB191E2}"/>
              </a:ext>
            </a:extLst>
          </p:cNvPr>
          <p:cNvSpPr txBox="1">
            <a:spLocks/>
          </p:cNvSpPr>
          <p:nvPr/>
        </p:nvSpPr>
        <p:spPr>
          <a:xfrm>
            <a:off x="6429829" y="640865"/>
            <a:ext cx="5427617" cy="360724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s-ES" sz="4400" dirty="0">
                <a:solidFill>
                  <a:schemeClr val="bg1"/>
                </a:solidFill>
                <a:latin typeface="Decima Nova Pro" panose="02000506000000020004" pitchFamily="50" charset="0"/>
              </a:rPr>
              <a:t>TEMA </a:t>
            </a:r>
            <a:r>
              <a:rPr lang="es-ES" sz="4400" dirty="0" smtClean="0">
                <a:solidFill>
                  <a:schemeClr val="bg1"/>
                </a:solidFill>
                <a:latin typeface="Decima Nova Pro" panose="02000506000000020004" pitchFamily="50" charset="0"/>
              </a:rPr>
              <a:t>4 </a:t>
            </a:r>
            <a:r>
              <a:rPr lang="es-ES" sz="4400" dirty="0">
                <a:solidFill>
                  <a:schemeClr val="bg1"/>
                </a:solidFill>
                <a:latin typeface="Decima Nova Pro" panose="02000506000000020004" pitchFamily="50" charset="0"/>
              </a:rPr>
              <a:t/>
            </a:r>
            <a:br>
              <a:rPr lang="es-ES" sz="4400" dirty="0">
                <a:solidFill>
                  <a:schemeClr val="bg1"/>
                </a:solidFill>
                <a:latin typeface="Decima Nova Pro" panose="02000506000000020004" pitchFamily="50" charset="0"/>
              </a:rPr>
            </a:br>
            <a:r>
              <a:rPr lang="es-ES" sz="4400" dirty="0" smtClean="0">
                <a:solidFill>
                  <a:schemeClr val="bg1"/>
                </a:solidFill>
                <a:latin typeface="Decima Nova Pro" panose="02000506000000020004" pitchFamily="50" charset="0"/>
              </a:rPr>
              <a:t>MAQUETACIÓN WEB</a:t>
            </a:r>
            <a:endParaRPr lang="es-ES" sz="4400" dirty="0">
              <a:solidFill>
                <a:schemeClr val="bg1"/>
              </a:solidFill>
              <a:latin typeface="Decima Nova Pro" panose="02000506000000020004" pitchFamily="50" charset="0"/>
            </a:endParaRPr>
          </a:p>
        </p:txBody>
      </p:sp>
      <p:sp>
        <p:nvSpPr>
          <p:cNvPr id="6" name="2 Subtítulo">
            <a:extLst>
              <a:ext uri="{FF2B5EF4-FFF2-40B4-BE49-F238E27FC236}">
                <a16:creationId xmlns:a16="http://schemas.microsoft.com/office/drawing/2014/main" id="{851E88AD-36FF-4D96-893A-680442F9DFA9}"/>
              </a:ext>
            </a:extLst>
          </p:cNvPr>
          <p:cNvSpPr>
            <a:spLocks noGrp="1"/>
          </p:cNvSpPr>
          <p:nvPr>
            <p:ph type="subTitle" idx="1"/>
          </p:nvPr>
        </p:nvSpPr>
        <p:spPr>
          <a:xfrm>
            <a:off x="4002750" y="4351944"/>
            <a:ext cx="7854696" cy="1752600"/>
          </a:xfrm>
        </p:spPr>
        <p:txBody>
          <a:bodyPr/>
          <a:lstStyle/>
          <a:p>
            <a:pPr algn="r"/>
            <a:r>
              <a:rPr lang="es-ES" dirty="0">
                <a:solidFill>
                  <a:schemeClr val="bg1"/>
                </a:solidFill>
                <a:latin typeface="Decima Nova Pro" panose="02000506000000020004" pitchFamily="50" charset="0"/>
              </a:rPr>
              <a:t>Colegio Salesiano San Pedro</a:t>
            </a:r>
          </a:p>
          <a:p>
            <a:pPr algn="r"/>
            <a:r>
              <a:rPr lang="es-ES" dirty="0">
                <a:solidFill>
                  <a:schemeClr val="bg1"/>
                </a:solidFill>
                <a:latin typeface="Decima Nova Pro" panose="02000506000000020004" pitchFamily="50" charset="0"/>
              </a:rPr>
              <a:t>Formación Profesional</a:t>
            </a:r>
          </a:p>
          <a:p>
            <a:pPr algn="r"/>
            <a:r>
              <a:rPr lang="es-ES" dirty="0">
                <a:solidFill>
                  <a:schemeClr val="bg1"/>
                </a:solidFill>
                <a:latin typeface="Decima Nova Pro" panose="02000506000000020004" pitchFamily="50" charset="0"/>
              </a:rPr>
              <a:t>1º </a:t>
            </a:r>
            <a:r>
              <a:rPr lang="es-ES" dirty="0" smtClean="0">
                <a:solidFill>
                  <a:schemeClr val="bg1"/>
                </a:solidFill>
                <a:latin typeface="Decima Nova Pro" panose="02000506000000020004" pitchFamily="50" charset="0"/>
              </a:rPr>
              <a:t>CFGS DAM </a:t>
            </a:r>
            <a:r>
              <a:rPr lang="es-ES" dirty="0">
                <a:solidFill>
                  <a:schemeClr val="bg1"/>
                </a:solidFill>
                <a:latin typeface="Decima Nova Pro" panose="02000506000000020004" pitchFamily="50" charset="0"/>
              </a:rPr>
              <a:t>– Curso </a:t>
            </a:r>
            <a:r>
              <a:rPr lang="es-ES" dirty="0" smtClean="0">
                <a:solidFill>
                  <a:schemeClr val="bg1"/>
                </a:solidFill>
                <a:latin typeface="Decima Nova Pro" panose="02000506000000020004" pitchFamily="50" charset="0"/>
              </a:rPr>
              <a:t>2020/21</a:t>
            </a:r>
            <a:endParaRPr lang="es-ES" dirty="0">
              <a:solidFill>
                <a:schemeClr val="bg1"/>
              </a:solidFill>
              <a:latin typeface="Decima Nova Pro" panose="02000506000000020004" pitchFamily="50" charset="0"/>
            </a:endParaRPr>
          </a:p>
        </p:txBody>
      </p:sp>
      <p:pic>
        <p:nvPicPr>
          <p:cNvPr id="11" name="Imagen 10">
            <a:extLst>
              <a:ext uri="{FF2B5EF4-FFF2-40B4-BE49-F238E27FC236}">
                <a16:creationId xmlns:a16="http://schemas.microsoft.com/office/drawing/2014/main" id="{3EE3018F-80E4-480D-A075-6E53E5E1F3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1700860" y="4572670"/>
            <a:ext cx="668140" cy="3722498"/>
          </a:xfrm>
          <a:prstGeom prst="rect">
            <a:avLst/>
          </a:prstGeom>
        </p:spPr>
      </p:pic>
      <p:pic>
        <p:nvPicPr>
          <p:cNvPr id="12" name="Imagen 11">
            <a:extLst>
              <a:ext uri="{FF2B5EF4-FFF2-40B4-BE49-F238E27FC236}">
                <a16:creationId xmlns:a16="http://schemas.microsoft.com/office/drawing/2014/main" id="{883F3B5F-A496-4EC8-BF0D-EC9BD2ACC7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5331529" y="4572670"/>
            <a:ext cx="668140" cy="3722498"/>
          </a:xfrm>
          <a:prstGeom prst="rect">
            <a:avLst/>
          </a:prstGeom>
        </p:spPr>
      </p:pic>
      <p:pic>
        <p:nvPicPr>
          <p:cNvPr id="13" name="Imagen 12">
            <a:extLst>
              <a:ext uri="{FF2B5EF4-FFF2-40B4-BE49-F238E27FC236}">
                <a16:creationId xmlns:a16="http://schemas.microsoft.com/office/drawing/2014/main" id="{1AA74C1C-FDF2-4FC3-B4BB-BD8726B5B4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11253170" y="5912367"/>
            <a:ext cx="668140" cy="1043104"/>
          </a:xfrm>
          <a:prstGeom prst="rect">
            <a:avLst/>
          </a:prstGeom>
        </p:spPr>
      </p:pic>
      <p:pic>
        <p:nvPicPr>
          <p:cNvPr id="14" name="Imagen 13">
            <a:extLst>
              <a:ext uri="{FF2B5EF4-FFF2-40B4-BE49-F238E27FC236}">
                <a16:creationId xmlns:a16="http://schemas.microsoft.com/office/drawing/2014/main" id="{A24BF16F-77B0-4245-8D34-5D901F43BE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8962198" y="4572670"/>
            <a:ext cx="668140" cy="3722498"/>
          </a:xfrm>
          <a:prstGeom prst="rect">
            <a:avLst/>
          </a:prstGeom>
        </p:spPr>
      </p:pic>
      <p:pic>
        <p:nvPicPr>
          <p:cNvPr id="3" name="Imagen 2"/>
          <p:cNvPicPr>
            <a:picLocks noChangeAspect="1"/>
          </p:cNvPicPr>
          <p:nvPr/>
        </p:nvPicPr>
        <p:blipFill rotWithShape="1">
          <a:blip r:embed="rId5" cstate="print">
            <a:extLst>
              <a:ext uri="{28A0092B-C50C-407E-A947-70E740481C1C}">
                <a14:useLocalDpi xmlns:a14="http://schemas.microsoft.com/office/drawing/2010/main" val="0"/>
              </a:ext>
            </a:extLst>
          </a:blip>
          <a:srcRect t="460" b="15205"/>
          <a:stretch/>
        </p:blipFill>
        <p:spPr>
          <a:xfrm>
            <a:off x="351829" y="2633472"/>
            <a:ext cx="5922278" cy="3328415"/>
          </a:xfrm>
          <a:prstGeom prst="rect">
            <a:avLst/>
          </a:prstGeom>
        </p:spPr>
      </p:pic>
    </p:spTree>
    <p:extLst>
      <p:ext uri="{BB962C8B-B14F-4D97-AF65-F5344CB8AC3E}">
        <p14:creationId xmlns:p14="http://schemas.microsoft.com/office/powerpoint/2010/main" val="1586183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10</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11" name="13 CuadroTexto"/>
          <p:cNvSpPr>
            <a:spLocks noChangeArrowheads="1"/>
          </p:cNvSpPr>
          <p:nvPr/>
        </p:nvSpPr>
        <p:spPr bwMode="auto">
          <a:xfrm>
            <a:off x="3012126" y="1642108"/>
            <a:ext cx="8532173"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a:solidFill>
                  <a:schemeClr val="bg1"/>
                </a:solidFill>
                <a:latin typeface="+mj-lt"/>
              </a:rPr>
              <a:t>Width</a:t>
            </a:r>
            <a:r>
              <a:rPr lang="es-ES_tradnl" altLang="es-ES" sz="2000" dirty="0">
                <a:solidFill>
                  <a:schemeClr val="bg1"/>
                </a:solidFill>
                <a:latin typeface="+mj-lt"/>
              </a:rPr>
              <a:t> y </a:t>
            </a:r>
            <a:r>
              <a:rPr lang="es-ES_tradnl" altLang="es-ES" sz="2000" dirty="0" err="1">
                <a:solidFill>
                  <a:schemeClr val="bg1"/>
                </a:solidFill>
                <a:latin typeface="+mj-lt"/>
              </a:rPr>
              <a:t>height</a:t>
            </a:r>
            <a:r>
              <a:rPr lang="es-ES_tradnl" altLang="es-ES" sz="2000" dirty="0">
                <a:solidFill>
                  <a:schemeClr val="bg1"/>
                </a:solidFill>
                <a:latin typeface="+mj-lt"/>
              </a:rPr>
              <a:t> delimitan el tamaño del </a:t>
            </a:r>
            <a:r>
              <a:rPr lang="es-ES_tradnl" altLang="es-ES" sz="2000" dirty="0" smtClean="0">
                <a:solidFill>
                  <a:schemeClr val="bg1"/>
                </a:solidFill>
                <a:latin typeface="+mj-lt"/>
              </a:rPr>
              <a:t>contenido </a:t>
            </a:r>
            <a:endParaRPr lang="es-ES_tradnl" altLang="es-ES" sz="2000" dirty="0">
              <a:solidFill>
                <a:schemeClr val="bg1"/>
              </a:solidFill>
              <a:latin typeface="+mj-lt"/>
            </a:endParaRPr>
          </a:p>
        </p:txBody>
      </p:sp>
      <p:sp>
        <p:nvSpPr>
          <p:cNvPr id="37" name="11 CuadroTexto"/>
          <p:cNvSpPr txBox="1">
            <a:spLocks noChangeArrowheads="1"/>
          </p:cNvSpPr>
          <p:nvPr/>
        </p:nvSpPr>
        <p:spPr bwMode="auto">
          <a:xfrm>
            <a:off x="3012126" y="2338177"/>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Admiten cualquier valor de longitud o un %</a:t>
            </a:r>
            <a:endParaRPr lang="es-ES_tradnl" sz="1600" b="0" dirty="0">
              <a:solidFill>
                <a:schemeClr val="tx1"/>
              </a:solidFill>
              <a:latin typeface="+mj-lt"/>
            </a:endParaRPr>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B</a:t>
            </a:r>
            <a:r>
              <a:rPr lang="es-ES_tradnl" altLang="es-ES" sz="2000" b="0" dirty="0" smtClean="0">
                <a:solidFill>
                  <a:schemeClr val="tx1"/>
                </a:solidFill>
                <a:latin typeface="+mj-lt"/>
              </a:rPr>
              <a:t>. Ancho y alto</a:t>
            </a:r>
            <a:endParaRPr lang="es-ES_tradnl" altLang="es-ES" sz="2000" b="0" dirty="0">
              <a:solidFill>
                <a:schemeClr val="tx1"/>
              </a:solidFill>
              <a:latin typeface="+mj-lt"/>
            </a:endParaRPr>
          </a:p>
        </p:txBody>
      </p:sp>
      <p:sp>
        <p:nvSpPr>
          <p:cNvPr id="31" name="11 CuadroTexto"/>
          <p:cNvSpPr txBox="1">
            <a:spLocks noChangeArrowheads="1"/>
          </p:cNvSpPr>
          <p:nvPr/>
        </p:nvSpPr>
        <p:spPr bwMode="auto">
          <a:xfrm>
            <a:off x="5674441" y="2338177"/>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i="1" dirty="0" smtClean="0">
                <a:latin typeface="+mj-lt"/>
              </a:rPr>
              <a:t>auto </a:t>
            </a:r>
            <a:r>
              <a:rPr lang="es-ES_tradnl" sz="1600" dirty="0" smtClean="0">
                <a:latin typeface="+mj-lt"/>
              </a:rPr>
              <a:t>le ajusta el tamaño de manera automática</a:t>
            </a:r>
            <a:endParaRPr lang="es-ES_tradnl" sz="1600" b="0" i="1" dirty="0">
              <a:solidFill>
                <a:schemeClr val="tx1"/>
              </a:solidFill>
              <a:latin typeface="+mj-lt"/>
            </a:endParaRPr>
          </a:p>
        </p:txBody>
      </p:sp>
      <p:sp>
        <p:nvSpPr>
          <p:cNvPr id="33" name="13 CuadroTexto"/>
          <p:cNvSpPr>
            <a:spLocks noChangeArrowheads="1"/>
          </p:cNvSpPr>
          <p:nvPr/>
        </p:nvSpPr>
        <p:spPr bwMode="auto">
          <a:xfrm>
            <a:off x="3017877" y="3349196"/>
            <a:ext cx="2656564" cy="1566624"/>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min-</a:t>
            </a:r>
            <a:r>
              <a:rPr lang="es-ES_tradnl" altLang="es-ES" sz="2000" b="0" dirty="0" err="1" smtClean="0">
                <a:solidFill>
                  <a:schemeClr val="bg1"/>
                </a:solidFill>
                <a:latin typeface="+mj-lt"/>
              </a:rPr>
              <a:t>width</a:t>
            </a:r>
            <a:endParaRPr lang="es-ES_tradnl" altLang="es-ES" sz="2000" b="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max-width</a:t>
            </a:r>
            <a:endParaRPr lang="es-ES_tradnl" altLang="es-ES" sz="2000" dirty="0" smtClean="0">
              <a:solidFill>
                <a:schemeClr val="bg1"/>
              </a:solidFill>
              <a:latin typeface="+mj-lt"/>
            </a:endParaRPr>
          </a:p>
          <a:p>
            <a:pPr algn="ctr" eaLnBrk="1" hangingPunct="1">
              <a:spcBef>
                <a:spcPct val="0"/>
              </a:spcBef>
            </a:pPr>
            <a:r>
              <a:rPr lang="es-ES_tradnl" altLang="es-ES" sz="2000" dirty="0">
                <a:solidFill>
                  <a:schemeClr val="bg1"/>
                </a:solidFill>
                <a:latin typeface="+mj-lt"/>
              </a:rPr>
              <a:t>m</a:t>
            </a:r>
            <a:r>
              <a:rPr lang="es-ES_tradnl" altLang="es-ES" sz="2000" b="0" dirty="0" smtClean="0">
                <a:solidFill>
                  <a:schemeClr val="bg1"/>
                </a:solidFill>
                <a:latin typeface="+mj-lt"/>
              </a:rPr>
              <a:t>in-</a:t>
            </a:r>
            <a:r>
              <a:rPr lang="es-ES_tradnl" altLang="es-ES" sz="2000" b="0" dirty="0" err="1" smtClean="0">
                <a:solidFill>
                  <a:schemeClr val="bg1"/>
                </a:solidFill>
                <a:latin typeface="+mj-lt"/>
              </a:rPr>
              <a:t>height</a:t>
            </a:r>
            <a:endParaRPr lang="es-ES_tradnl" altLang="es-ES" sz="2000" b="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max-height</a:t>
            </a:r>
            <a:endParaRPr lang="es-ES_tradnl" altLang="es-ES" sz="2000" b="0" dirty="0">
              <a:solidFill>
                <a:schemeClr val="bg1"/>
              </a:solidFill>
              <a:latin typeface="+mj-lt"/>
            </a:endParaRPr>
          </a:p>
        </p:txBody>
      </p:sp>
      <p:sp>
        <p:nvSpPr>
          <p:cNvPr id="34" name="11 CuadroTexto"/>
          <p:cNvSpPr txBox="1">
            <a:spLocks noChangeArrowheads="1"/>
          </p:cNvSpPr>
          <p:nvPr/>
        </p:nvSpPr>
        <p:spPr bwMode="auto">
          <a:xfrm>
            <a:off x="6016690" y="3345346"/>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Permiten fijar unas dimensiones mínimas y máximas</a:t>
            </a:r>
            <a:endParaRPr lang="es-ES_tradnl" sz="1600" b="0" dirty="0">
              <a:solidFill>
                <a:schemeClr val="tx1"/>
              </a:solidFill>
              <a:latin typeface="+mj-lt"/>
            </a:endParaRPr>
          </a:p>
        </p:txBody>
      </p:sp>
      <p:sp>
        <p:nvSpPr>
          <p:cNvPr id="35" name="11 CuadroTexto"/>
          <p:cNvSpPr txBox="1">
            <a:spLocks noChangeArrowheads="1"/>
          </p:cNvSpPr>
          <p:nvPr/>
        </p:nvSpPr>
        <p:spPr bwMode="auto">
          <a:xfrm>
            <a:off x="6016689" y="3948880"/>
            <a:ext cx="5527609"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Es habitual usarlas combinadas con un tamaño en %, para adaptarse al tamaño de los dispositivos</a:t>
            </a:r>
            <a:endParaRPr lang="es-ES_tradnl" sz="1600" b="0" dirty="0">
              <a:solidFill>
                <a:schemeClr val="tx1"/>
              </a:solidFill>
              <a:latin typeface="+mj-lt"/>
            </a:endParaRPr>
          </a:p>
        </p:txBody>
      </p:sp>
    </p:spTree>
    <p:extLst>
      <p:ext uri="{BB962C8B-B14F-4D97-AF65-F5344CB8AC3E}">
        <p14:creationId xmlns:p14="http://schemas.microsoft.com/office/powerpoint/2010/main" val="1091738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b="1"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11</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11" name="13 CuadroTexto"/>
          <p:cNvSpPr>
            <a:spLocks noChangeArrowheads="1"/>
          </p:cNvSpPr>
          <p:nvPr/>
        </p:nvSpPr>
        <p:spPr bwMode="auto">
          <a:xfrm>
            <a:off x="3012126" y="1642108"/>
            <a:ext cx="8532173"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smtClean="0">
                <a:solidFill>
                  <a:schemeClr val="bg1"/>
                </a:solidFill>
                <a:latin typeface="+mj-lt"/>
              </a:rPr>
              <a:t>Es la separación entre una caja y sus adyacentes</a:t>
            </a:r>
            <a:endParaRPr lang="es-ES_tradnl" altLang="es-ES" sz="2000" dirty="0">
              <a:solidFill>
                <a:schemeClr val="bg1"/>
              </a:solidFill>
              <a:latin typeface="+mj-lt"/>
            </a:endParaRPr>
          </a:p>
        </p:txBody>
      </p:sp>
      <p:sp>
        <p:nvSpPr>
          <p:cNvPr id="37" name="11 CuadroTexto"/>
          <p:cNvSpPr txBox="1">
            <a:spLocks noChangeArrowheads="1"/>
          </p:cNvSpPr>
          <p:nvPr/>
        </p:nvSpPr>
        <p:spPr bwMode="auto">
          <a:xfrm>
            <a:off x="3012126" y="5249879"/>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Cuando se indican de manera agrupada</a:t>
            </a:r>
            <a:endParaRPr lang="es-ES_tradnl" sz="1600" b="0" dirty="0">
              <a:solidFill>
                <a:schemeClr val="tx1"/>
              </a:solidFill>
              <a:latin typeface="+mj-lt"/>
            </a:endParaRPr>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C</a:t>
            </a:r>
            <a:r>
              <a:rPr lang="es-ES_tradnl" altLang="es-ES" sz="2000" b="0" dirty="0" smtClean="0">
                <a:solidFill>
                  <a:schemeClr val="tx1"/>
                </a:solidFill>
                <a:latin typeface="+mj-lt"/>
              </a:rPr>
              <a:t>. Margen externo</a:t>
            </a:r>
            <a:endParaRPr lang="es-ES_tradnl" altLang="es-ES" sz="2000" b="0" dirty="0">
              <a:solidFill>
                <a:schemeClr val="tx1"/>
              </a:solidFill>
              <a:latin typeface="+mj-lt"/>
            </a:endParaRPr>
          </a:p>
        </p:txBody>
      </p:sp>
      <p:sp>
        <p:nvSpPr>
          <p:cNvPr id="31" name="11 CuadroTexto"/>
          <p:cNvSpPr txBox="1">
            <a:spLocks noChangeArrowheads="1"/>
          </p:cNvSpPr>
          <p:nvPr/>
        </p:nvSpPr>
        <p:spPr bwMode="auto">
          <a:xfrm>
            <a:off x="6016688" y="2276434"/>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Admiten valores absolutos o relativos</a:t>
            </a:r>
            <a:endParaRPr lang="es-ES_tradnl" sz="1600" b="0" dirty="0">
              <a:solidFill>
                <a:schemeClr val="tx1"/>
              </a:solidFill>
              <a:latin typeface="+mj-lt"/>
            </a:endParaRPr>
          </a:p>
        </p:txBody>
      </p:sp>
      <p:sp>
        <p:nvSpPr>
          <p:cNvPr id="33" name="13 CuadroTexto"/>
          <p:cNvSpPr>
            <a:spLocks noChangeArrowheads="1"/>
          </p:cNvSpPr>
          <p:nvPr/>
        </p:nvSpPr>
        <p:spPr bwMode="auto">
          <a:xfrm>
            <a:off x="3017877" y="2354064"/>
            <a:ext cx="2656564" cy="1930956"/>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margin</a:t>
            </a:r>
            <a:endParaRPr lang="es-ES_tradnl" altLang="es-ES" sz="2000" b="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margin</a:t>
            </a:r>
            <a:r>
              <a:rPr lang="es-ES_tradnl" altLang="es-ES" sz="2000" dirty="0" smtClean="0">
                <a:solidFill>
                  <a:schemeClr val="bg1"/>
                </a:solidFill>
                <a:latin typeface="+mj-lt"/>
              </a:rPr>
              <a:t>-top</a:t>
            </a:r>
          </a:p>
          <a:p>
            <a:pPr algn="ctr" eaLnBrk="1" hangingPunct="1">
              <a:spcBef>
                <a:spcPct val="0"/>
              </a:spcBef>
            </a:pPr>
            <a:r>
              <a:rPr lang="es-ES_tradnl" altLang="es-ES" sz="2000" b="0" dirty="0" err="1" smtClean="0">
                <a:solidFill>
                  <a:schemeClr val="bg1"/>
                </a:solidFill>
                <a:latin typeface="+mj-lt"/>
              </a:rPr>
              <a:t>margin-bottom</a:t>
            </a:r>
            <a:endParaRPr lang="es-ES_tradnl" altLang="es-ES" sz="2000" b="0" dirty="0" smtClean="0">
              <a:solidFill>
                <a:schemeClr val="bg1"/>
              </a:solidFill>
              <a:latin typeface="+mj-lt"/>
            </a:endParaRPr>
          </a:p>
          <a:p>
            <a:pPr algn="ctr" eaLnBrk="1" hangingPunct="1">
              <a:spcBef>
                <a:spcPct val="0"/>
              </a:spcBef>
            </a:pPr>
            <a:r>
              <a:rPr lang="es-ES_tradnl" altLang="es-ES" sz="2000" dirty="0" err="1">
                <a:solidFill>
                  <a:schemeClr val="bg1"/>
                </a:solidFill>
                <a:latin typeface="+mj-lt"/>
              </a:rPr>
              <a:t>m</a:t>
            </a:r>
            <a:r>
              <a:rPr lang="es-ES_tradnl" altLang="es-ES" sz="2000" dirty="0" err="1" smtClean="0">
                <a:solidFill>
                  <a:schemeClr val="bg1"/>
                </a:solidFill>
                <a:latin typeface="+mj-lt"/>
              </a:rPr>
              <a:t>argin-left</a:t>
            </a:r>
            <a:endParaRPr lang="es-ES_tradnl" altLang="es-ES" sz="2000" dirty="0" smtClean="0">
              <a:solidFill>
                <a:schemeClr val="bg1"/>
              </a:solidFill>
              <a:latin typeface="+mj-lt"/>
            </a:endParaRPr>
          </a:p>
          <a:p>
            <a:pPr algn="ctr" eaLnBrk="1" hangingPunct="1">
              <a:spcBef>
                <a:spcPct val="0"/>
              </a:spcBef>
            </a:pPr>
            <a:r>
              <a:rPr lang="es-ES_tradnl" altLang="es-ES" sz="2000" b="0" dirty="0" err="1" smtClean="0">
                <a:solidFill>
                  <a:schemeClr val="bg1"/>
                </a:solidFill>
                <a:latin typeface="+mj-lt"/>
              </a:rPr>
              <a:t>margin-right</a:t>
            </a:r>
            <a:endParaRPr lang="es-ES_tradnl" altLang="es-ES" sz="2000" b="0" dirty="0">
              <a:solidFill>
                <a:schemeClr val="bg1"/>
              </a:solidFill>
              <a:latin typeface="+mj-lt"/>
            </a:endParaRPr>
          </a:p>
        </p:txBody>
      </p:sp>
      <p:sp>
        <p:nvSpPr>
          <p:cNvPr id="34" name="11 CuadroTexto"/>
          <p:cNvSpPr txBox="1">
            <a:spLocks noChangeArrowheads="1"/>
          </p:cNvSpPr>
          <p:nvPr/>
        </p:nvSpPr>
        <p:spPr bwMode="auto">
          <a:xfrm>
            <a:off x="6016688" y="2783181"/>
            <a:ext cx="5527609"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i="1" dirty="0" smtClean="0">
                <a:latin typeface="+mj-lt"/>
              </a:rPr>
              <a:t>auto</a:t>
            </a:r>
            <a:r>
              <a:rPr lang="es-ES_tradnl" sz="1600" dirty="0" smtClean="0">
                <a:latin typeface="+mj-lt"/>
              </a:rPr>
              <a:t> asigna el valor de manera automática. Útil para centrar elementos</a:t>
            </a:r>
            <a:endParaRPr lang="es-ES_tradnl" sz="1600" b="0" i="1" dirty="0">
              <a:solidFill>
                <a:schemeClr val="tx1"/>
              </a:solidFill>
              <a:latin typeface="+mj-lt"/>
            </a:endParaRPr>
          </a:p>
        </p:txBody>
      </p:sp>
      <p:sp>
        <p:nvSpPr>
          <p:cNvPr id="35" name="11 CuadroTexto"/>
          <p:cNvSpPr txBox="1">
            <a:spLocks noChangeArrowheads="1"/>
          </p:cNvSpPr>
          <p:nvPr/>
        </p:nvSpPr>
        <p:spPr bwMode="auto">
          <a:xfrm>
            <a:off x="6016686" y="4107190"/>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Se pueden dar valores independientes para cada lado</a:t>
            </a:r>
            <a:endParaRPr lang="es-ES_tradnl" sz="1600" b="0" dirty="0">
              <a:solidFill>
                <a:schemeClr val="tx1"/>
              </a:solidFill>
              <a:latin typeface="+mj-lt"/>
            </a:endParaRPr>
          </a:p>
        </p:txBody>
      </p:sp>
      <p:sp>
        <p:nvSpPr>
          <p:cNvPr id="14" name="11 CuadroTexto"/>
          <p:cNvSpPr txBox="1">
            <a:spLocks noChangeArrowheads="1"/>
          </p:cNvSpPr>
          <p:nvPr/>
        </p:nvSpPr>
        <p:spPr bwMode="auto">
          <a:xfrm>
            <a:off x="6016688" y="4918190"/>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4 valores: top </a:t>
            </a:r>
            <a:r>
              <a:rPr lang="es-ES_tradnl" sz="1600" dirty="0" err="1" smtClean="0">
                <a:latin typeface="+mj-lt"/>
              </a:rPr>
              <a:t>right</a:t>
            </a:r>
            <a:r>
              <a:rPr lang="es-ES_tradnl" sz="1600" dirty="0" smtClean="0">
                <a:latin typeface="+mj-lt"/>
              </a:rPr>
              <a:t> </a:t>
            </a:r>
            <a:r>
              <a:rPr lang="es-ES_tradnl" sz="1600" dirty="0" err="1" smtClean="0">
                <a:latin typeface="+mj-lt"/>
              </a:rPr>
              <a:t>bottom</a:t>
            </a:r>
            <a:r>
              <a:rPr lang="es-ES_tradnl" sz="1600" dirty="0" smtClean="0">
                <a:latin typeface="+mj-lt"/>
              </a:rPr>
              <a:t> </a:t>
            </a:r>
            <a:r>
              <a:rPr lang="es-ES_tradnl" sz="1600" dirty="0" err="1" smtClean="0">
                <a:latin typeface="+mj-lt"/>
              </a:rPr>
              <a:t>left</a:t>
            </a:r>
            <a:r>
              <a:rPr lang="es-ES_tradnl" sz="1600" dirty="0" smtClean="0">
                <a:latin typeface="+mj-lt"/>
              </a:rPr>
              <a:t>; (sentido horario)</a:t>
            </a:r>
            <a:endParaRPr lang="es-ES_tradnl" sz="1600" b="0" dirty="0">
              <a:solidFill>
                <a:schemeClr val="tx1"/>
              </a:solidFill>
              <a:latin typeface="+mj-lt"/>
            </a:endParaRPr>
          </a:p>
        </p:txBody>
      </p:sp>
      <p:cxnSp>
        <p:nvCxnSpPr>
          <p:cNvPr id="15" name="38 Conector recto"/>
          <p:cNvCxnSpPr>
            <a:cxnSpLocks noChangeShapeType="1"/>
            <a:stCxn id="37" idx="3"/>
            <a:endCxn id="14" idx="1"/>
          </p:cNvCxnSpPr>
          <p:nvPr/>
        </p:nvCxnSpPr>
        <p:spPr bwMode="auto">
          <a:xfrm flipV="1">
            <a:off x="5535168" y="5108750"/>
            <a:ext cx="481520" cy="50986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4" name="11 CuadroTexto"/>
          <p:cNvSpPr txBox="1">
            <a:spLocks noChangeArrowheads="1"/>
          </p:cNvSpPr>
          <p:nvPr/>
        </p:nvSpPr>
        <p:spPr bwMode="auto">
          <a:xfrm>
            <a:off x="6016688" y="5428057"/>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3 valores: top </a:t>
            </a:r>
            <a:r>
              <a:rPr lang="es-ES_tradnl" sz="1600" dirty="0" err="1" smtClean="0">
                <a:latin typeface="+mj-lt"/>
              </a:rPr>
              <a:t>right</a:t>
            </a:r>
            <a:r>
              <a:rPr lang="es-ES_tradnl" sz="1600" dirty="0" smtClean="0">
                <a:latin typeface="+mj-lt"/>
              </a:rPr>
              <a:t>/</a:t>
            </a:r>
            <a:r>
              <a:rPr lang="es-ES_tradnl" sz="1600" dirty="0" err="1" smtClean="0">
                <a:latin typeface="+mj-lt"/>
              </a:rPr>
              <a:t>left</a:t>
            </a:r>
            <a:r>
              <a:rPr lang="es-ES_tradnl" sz="1600" dirty="0" smtClean="0">
                <a:latin typeface="+mj-lt"/>
              </a:rPr>
              <a:t> </a:t>
            </a:r>
            <a:r>
              <a:rPr lang="es-ES_tradnl" sz="1600" dirty="0" err="1" smtClean="0">
                <a:latin typeface="+mj-lt"/>
              </a:rPr>
              <a:t>bottom</a:t>
            </a:r>
            <a:r>
              <a:rPr lang="es-ES_tradnl" sz="1600" dirty="0">
                <a:latin typeface="+mj-lt"/>
              </a:rPr>
              <a:t>;</a:t>
            </a:r>
            <a:r>
              <a:rPr lang="es-ES_tradnl" sz="1600" dirty="0" smtClean="0">
                <a:latin typeface="+mj-lt"/>
              </a:rPr>
              <a:t> </a:t>
            </a:r>
            <a:endParaRPr lang="es-ES_tradnl" sz="1600" b="0" dirty="0">
              <a:solidFill>
                <a:schemeClr val="tx1"/>
              </a:solidFill>
              <a:latin typeface="+mj-lt"/>
            </a:endParaRPr>
          </a:p>
        </p:txBody>
      </p:sp>
      <p:sp>
        <p:nvSpPr>
          <p:cNvPr id="26" name="11 CuadroTexto"/>
          <p:cNvSpPr txBox="1">
            <a:spLocks noChangeArrowheads="1"/>
          </p:cNvSpPr>
          <p:nvPr/>
        </p:nvSpPr>
        <p:spPr bwMode="auto">
          <a:xfrm>
            <a:off x="6016688" y="5935228"/>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a:latin typeface="+mj-lt"/>
              </a:rPr>
              <a:t>2</a:t>
            </a:r>
            <a:r>
              <a:rPr lang="es-ES_tradnl" sz="1600" dirty="0" smtClean="0">
                <a:latin typeface="+mj-lt"/>
              </a:rPr>
              <a:t> valores: top/</a:t>
            </a:r>
            <a:r>
              <a:rPr lang="es-ES_tradnl" sz="1600" dirty="0" err="1" smtClean="0">
                <a:latin typeface="+mj-lt"/>
              </a:rPr>
              <a:t>bottom</a:t>
            </a:r>
            <a:r>
              <a:rPr lang="es-ES_tradnl" sz="1600" dirty="0" smtClean="0">
                <a:latin typeface="+mj-lt"/>
              </a:rPr>
              <a:t> </a:t>
            </a:r>
            <a:r>
              <a:rPr lang="es-ES_tradnl" sz="1600" dirty="0" err="1"/>
              <a:t>right</a:t>
            </a:r>
            <a:r>
              <a:rPr lang="es-ES_tradnl" sz="1600" dirty="0"/>
              <a:t>/</a:t>
            </a:r>
            <a:r>
              <a:rPr lang="es-ES_tradnl" sz="1600" dirty="0" err="1"/>
              <a:t>left</a:t>
            </a:r>
            <a:r>
              <a:rPr lang="es-ES_tradnl" sz="1600" dirty="0" smtClean="0">
                <a:latin typeface="+mj-lt"/>
              </a:rPr>
              <a:t>; </a:t>
            </a:r>
            <a:endParaRPr lang="es-ES_tradnl" sz="1600" b="0" dirty="0">
              <a:solidFill>
                <a:schemeClr val="tx1"/>
              </a:solidFill>
              <a:latin typeface="+mj-lt"/>
            </a:endParaRPr>
          </a:p>
        </p:txBody>
      </p:sp>
      <p:cxnSp>
        <p:nvCxnSpPr>
          <p:cNvPr id="27" name="38 Conector recto"/>
          <p:cNvCxnSpPr>
            <a:cxnSpLocks noChangeShapeType="1"/>
            <a:stCxn id="37" idx="3"/>
            <a:endCxn id="24" idx="1"/>
          </p:cNvCxnSpPr>
          <p:nvPr/>
        </p:nvCxnSpPr>
        <p:spPr bwMode="auto">
          <a:xfrm>
            <a:off x="5535168" y="5618616"/>
            <a:ext cx="481520"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0" name="38 Conector recto"/>
          <p:cNvCxnSpPr>
            <a:cxnSpLocks noChangeShapeType="1"/>
            <a:stCxn id="37" idx="3"/>
            <a:endCxn id="26" idx="1"/>
          </p:cNvCxnSpPr>
          <p:nvPr/>
        </p:nvCxnSpPr>
        <p:spPr bwMode="auto">
          <a:xfrm>
            <a:off x="5535168" y="5618616"/>
            <a:ext cx="481520" cy="50717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6" name="11 CuadroTexto"/>
          <p:cNvSpPr txBox="1">
            <a:spLocks noChangeArrowheads="1"/>
          </p:cNvSpPr>
          <p:nvPr/>
        </p:nvSpPr>
        <p:spPr bwMode="auto">
          <a:xfrm>
            <a:off x="6016687" y="3600443"/>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Un % calcula el tamaño respecto al elemento padre</a:t>
            </a:r>
            <a:endParaRPr lang="es-ES_tradnl" sz="1600" b="0" dirty="0">
              <a:solidFill>
                <a:schemeClr val="tx1"/>
              </a:solidFill>
              <a:latin typeface="+mj-lt"/>
            </a:endParaRPr>
          </a:p>
        </p:txBody>
      </p:sp>
    </p:spTree>
    <p:extLst>
      <p:ext uri="{BB962C8B-B14F-4D97-AF65-F5344CB8AC3E}">
        <p14:creationId xmlns:p14="http://schemas.microsoft.com/office/powerpoint/2010/main" val="2899193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12</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37" name="11 CuadroTexto"/>
          <p:cNvSpPr txBox="1">
            <a:spLocks noChangeArrowheads="1"/>
          </p:cNvSpPr>
          <p:nvPr/>
        </p:nvSpPr>
        <p:spPr bwMode="auto">
          <a:xfrm>
            <a:off x="3012126" y="5249879"/>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Cuando se indican de manera agrupada</a:t>
            </a:r>
            <a:endParaRPr lang="es-ES_tradnl" sz="1600" b="0" dirty="0">
              <a:solidFill>
                <a:schemeClr val="tx1"/>
              </a:solidFill>
              <a:latin typeface="+mj-lt"/>
            </a:endParaRPr>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b="0" dirty="0" smtClean="0">
                <a:solidFill>
                  <a:schemeClr val="tx1"/>
                </a:solidFill>
                <a:latin typeface="+mj-lt"/>
              </a:rPr>
              <a:t>D. Margen interno</a:t>
            </a:r>
            <a:endParaRPr lang="es-ES_tradnl" altLang="es-ES" sz="2000" b="0" dirty="0">
              <a:solidFill>
                <a:schemeClr val="tx1"/>
              </a:solidFill>
              <a:latin typeface="+mj-lt"/>
            </a:endParaRPr>
          </a:p>
        </p:txBody>
      </p:sp>
      <p:sp>
        <p:nvSpPr>
          <p:cNvPr id="31" name="11 CuadroTexto"/>
          <p:cNvSpPr txBox="1">
            <a:spLocks noChangeArrowheads="1"/>
          </p:cNvSpPr>
          <p:nvPr/>
        </p:nvSpPr>
        <p:spPr bwMode="auto">
          <a:xfrm>
            <a:off x="6016688" y="2276434"/>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Admiten valores absolutos o relativos</a:t>
            </a:r>
            <a:endParaRPr lang="es-ES_tradnl" sz="1600" b="0" dirty="0">
              <a:solidFill>
                <a:schemeClr val="tx1"/>
              </a:solidFill>
              <a:latin typeface="+mj-lt"/>
            </a:endParaRPr>
          </a:p>
        </p:txBody>
      </p:sp>
      <p:sp>
        <p:nvSpPr>
          <p:cNvPr id="34" name="11 CuadroTexto"/>
          <p:cNvSpPr txBox="1">
            <a:spLocks noChangeArrowheads="1"/>
          </p:cNvSpPr>
          <p:nvPr/>
        </p:nvSpPr>
        <p:spPr bwMode="auto">
          <a:xfrm>
            <a:off x="6016688" y="2783181"/>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i="1" dirty="0" smtClean="0">
                <a:latin typeface="+mj-lt"/>
              </a:rPr>
              <a:t>auto</a:t>
            </a:r>
            <a:r>
              <a:rPr lang="es-ES_tradnl" sz="1600" dirty="0" smtClean="0">
                <a:latin typeface="+mj-lt"/>
              </a:rPr>
              <a:t> asigna el valor de manera automática. </a:t>
            </a:r>
            <a:endParaRPr lang="es-ES_tradnl" sz="1600" b="0" i="1" dirty="0">
              <a:solidFill>
                <a:schemeClr val="tx1"/>
              </a:solidFill>
              <a:latin typeface="+mj-lt"/>
            </a:endParaRPr>
          </a:p>
        </p:txBody>
      </p:sp>
      <p:sp>
        <p:nvSpPr>
          <p:cNvPr id="35" name="11 CuadroTexto"/>
          <p:cNvSpPr txBox="1">
            <a:spLocks noChangeArrowheads="1"/>
          </p:cNvSpPr>
          <p:nvPr/>
        </p:nvSpPr>
        <p:spPr bwMode="auto">
          <a:xfrm>
            <a:off x="6016686" y="4022820"/>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Se pueden dar valores independientes para cada lado</a:t>
            </a:r>
            <a:endParaRPr lang="es-ES_tradnl" sz="1600" b="0" dirty="0">
              <a:solidFill>
                <a:schemeClr val="tx1"/>
              </a:solidFill>
              <a:latin typeface="+mj-lt"/>
            </a:endParaRPr>
          </a:p>
        </p:txBody>
      </p:sp>
      <p:sp>
        <p:nvSpPr>
          <p:cNvPr id="14" name="11 CuadroTexto"/>
          <p:cNvSpPr txBox="1">
            <a:spLocks noChangeArrowheads="1"/>
          </p:cNvSpPr>
          <p:nvPr/>
        </p:nvSpPr>
        <p:spPr bwMode="auto">
          <a:xfrm>
            <a:off x="6016688" y="4918190"/>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4 valores: top </a:t>
            </a:r>
            <a:r>
              <a:rPr lang="es-ES_tradnl" sz="1600" dirty="0" err="1" smtClean="0">
                <a:latin typeface="+mj-lt"/>
              </a:rPr>
              <a:t>right</a:t>
            </a:r>
            <a:r>
              <a:rPr lang="es-ES_tradnl" sz="1600" dirty="0" smtClean="0">
                <a:latin typeface="+mj-lt"/>
              </a:rPr>
              <a:t> </a:t>
            </a:r>
            <a:r>
              <a:rPr lang="es-ES_tradnl" sz="1600" dirty="0" err="1" smtClean="0">
                <a:latin typeface="+mj-lt"/>
              </a:rPr>
              <a:t>bottom</a:t>
            </a:r>
            <a:r>
              <a:rPr lang="es-ES_tradnl" sz="1600" dirty="0" smtClean="0">
                <a:latin typeface="+mj-lt"/>
              </a:rPr>
              <a:t> </a:t>
            </a:r>
            <a:r>
              <a:rPr lang="es-ES_tradnl" sz="1600" dirty="0" err="1" smtClean="0">
                <a:latin typeface="+mj-lt"/>
              </a:rPr>
              <a:t>left</a:t>
            </a:r>
            <a:r>
              <a:rPr lang="es-ES_tradnl" sz="1600" dirty="0" smtClean="0">
                <a:latin typeface="+mj-lt"/>
              </a:rPr>
              <a:t>; (sentido horario)</a:t>
            </a:r>
            <a:endParaRPr lang="es-ES_tradnl" sz="1600" b="0" dirty="0">
              <a:solidFill>
                <a:schemeClr val="tx1"/>
              </a:solidFill>
              <a:latin typeface="+mj-lt"/>
            </a:endParaRPr>
          </a:p>
        </p:txBody>
      </p:sp>
      <p:cxnSp>
        <p:nvCxnSpPr>
          <p:cNvPr id="15" name="38 Conector recto"/>
          <p:cNvCxnSpPr>
            <a:cxnSpLocks noChangeShapeType="1"/>
            <a:stCxn id="37" idx="3"/>
            <a:endCxn id="14" idx="1"/>
          </p:cNvCxnSpPr>
          <p:nvPr/>
        </p:nvCxnSpPr>
        <p:spPr bwMode="auto">
          <a:xfrm flipV="1">
            <a:off x="5535168" y="5108750"/>
            <a:ext cx="481520" cy="50986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4" name="11 CuadroTexto"/>
          <p:cNvSpPr txBox="1">
            <a:spLocks noChangeArrowheads="1"/>
          </p:cNvSpPr>
          <p:nvPr/>
        </p:nvSpPr>
        <p:spPr bwMode="auto">
          <a:xfrm>
            <a:off x="6016688" y="5428057"/>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3 valores: top </a:t>
            </a:r>
            <a:r>
              <a:rPr lang="es-ES_tradnl" sz="1600" dirty="0" err="1" smtClean="0">
                <a:latin typeface="+mj-lt"/>
              </a:rPr>
              <a:t>right</a:t>
            </a:r>
            <a:r>
              <a:rPr lang="es-ES_tradnl" sz="1600" dirty="0" smtClean="0">
                <a:latin typeface="+mj-lt"/>
              </a:rPr>
              <a:t>/</a:t>
            </a:r>
            <a:r>
              <a:rPr lang="es-ES_tradnl" sz="1600" dirty="0" err="1" smtClean="0">
                <a:latin typeface="+mj-lt"/>
              </a:rPr>
              <a:t>left</a:t>
            </a:r>
            <a:r>
              <a:rPr lang="es-ES_tradnl" sz="1600" dirty="0" smtClean="0">
                <a:latin typeface="+mj-lt"/>
              </a:rPr>
              <a:t> </a:t>
            </a:r>
            <a:r>
              <a:rPr lang="es-ES_tradnl" sz="1600" dirty="0" err="1" smtClean="0">
                <a:latin typeface="+mj-lt"/>
              </a:rPr>
              <a:t>bottom</a:t>
            </a:r>
            <a:r>
              <a:rPr lang="es-ES_tradnl" sz="1600" dirty="0">
                <a:latin typeface="+mj-lt"/>
              </a:rPr>
              <a:t>;</a:t>
            </a:r>
            <a:r>
              <a:rPr lang="es-ES_tradnl" sz="1600" dirty="0" smtClean="0">
                <a:latin typeface="+mj-lt"/>
              </a:rPr>
              <a:t> </a:t>
            </a:r>
            <a:endParaRPr lang="es-ES_tradnl" sz="1600" b="0" dirty="0">
              <a:solidFill>
                <a:schemeClr val="tx1"/>
              </a:solidFill>
              <a:latin typeface="+mj-lt"/>
            </a:endParaRPr>
          </a:p>
        </p:txBody>
      </p:sp>
      <p:sp>
        <p:nvSpPr>
          <p:cNvPr id="26" name="11 CuadroTexto"/>
          <p:cNvSpPr txBox="1">
            <a:spLocks noChangeArrowheads="1"/>
          </p:cNvSpPr>
          <p:nvPr/>
        </p:nvSpPr>
        <p:spPr bwMode="auto">
          <a:xfrm>
            <a:off x="6016688" y="5935228"/>
            <a:ext cx="456596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a:latin typeface="+mj-lt"/>
              </a:rPr>
              <a:t>2</a:t>
            </a:r>
            <a:r>
              <a:rPr lang="es-ES_tradnl" sz="1600" dirty="0" smtClean="0">
                <a:latin typeface="+mj-lt"/>
              </a:rPr>
              <a:t> valores: top/</a:t>
            </a:r>
            <a:r>
              <a:rPr lang="es-ES_tradnl" sz="1600" dirty="0" err="1" smtClean="0">
                <a:latin typeface="+mj-lt"/>
              </a:rPr>
              <a:t>bottom</a:t>
            </a:r>
            <a:r>
              <a:rPr lang="es-ES_tradnl" sz="1600" dirty="0" smtClean="0">
                <a:latin typeface="+mj-lt"/>
              </a:rPr>
              <a:t> </a:t>
            </a:r>
            <a:r>
              <a:rPr lang="es-ES_tradnl" sz="1600" dirty="0" err="1"/>
              <a:t>right</a:t>
            </a:r>
            <a:r>
              <a:rPr lang="es-ES_tradnl" sz="1600" dirty="0"/>
              <a:t>/</a:t>
            </a:r>
            <a:r>
              <a:rPr lang="es-ES_tradnl" sz="1600" dirty="0" err="1"/>
              <a:t>left</a:t>
            </a:r>
            <a:r>
              <a:rPr lang="es-ES_tradnl" sz="1600" dirty="0" smtClean="0">
                <a:latin typeface="+mj-lt"/>
              </a:rPr>
              <a:t>; </a:t>
            </a:r>
            <a:endParaRPr lang="es-ES_tradnl" sz="1600" b="0" dirty="0">
              <a:solidFill>
                <a:schemeClr val="tx1"/>
              </a:solidFill>
              <a:latin typeface="+mj-lt"/>
            </a:endParaRPr>
          </a:p>
        </p:txBody>
      </p:sp>
      <p:cxnSp>
        <p:nvCxnSpPr>
          <p:cNvPr id="27" name="38 Conector recto"/>
          <p:cNvCxnSpPr>
            <a:cxnSpLocks noChangeShapeType="1"/>
            <a:stCxn id="37" idx="3"/>
            <a:endCxn id="24" idx="1"/>
          </p:cNvCxnSpPr>
          <p:nvPr/>
        </p:nvCxnSpPr>
        <p:spPr bwMode="auto">
          <a:xfrm>
            <a:off x="5535168" y="5618616"/>
            <a:ext cx="481520"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0" name="38 Conector recto"/>
          <p:cNvCxnSpPr>
            <a:cxnSpLocks noChangeShapeType="1"/>
            <a:stCxn id="37" idx="3"/>
            <a:endCxn id="26" idx="1"/>
          </p:cNvCxnSpPr>
          <p:nvPr/>
        </p:nvCxnSpPr>
        <p:spPr bwMode="auto">
          <a:xfrm>
            <a:off x="5535168" y="5618616"/>
            <a:ext cx="481520" cy="50717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6" name="11 CuadroTexto"/>
          <p:cNvSpPr txBox="1">
            <a:spLocks noChangeArrowheads="1"/>
          </p:cNvSpPr>
          <p:nvPr/>
        </p:nvSpPr>
        <p:spPr bwMode="auto">
          <a:xfrm>
            <a:off x="6016686" y="3426836"/>
            <a:ext cx="552760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Un % calcula el tamaño respecto al elemento padre</a:t>
            </a:r>
            <a:endParaRPr lang="es-ES_tradnl" sz="1600" b="0" dirty="0">
              <a:solidFill>
                <a:schemeClr val="tx1"/>
              </a:solidFill>
              <a:latin typeface="+mj-lt"/>
            </a:endParaRPr>
          </a:p>
        </p:txBody>
      </p:sp>
      <p:sp>
        <p:nvSpPr>
          <p:cNvPr id="21" name="13 CuadroTexto"/>
          <p:cNvSpPr>
            <a:spLocks noChangeArrowheads="1"/>
          </p:cNvSpPr>
          <p:nvPr/>
        </p:nvSpPr>
        <p:spPr bwMode="auto">
          <a:xfrm>
            <a:off x="3012126" y="1642108"/>
            <a:ext cx="8532173"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smtClean="0">
                <a:solidFill>
                  <a:schemeClr val="bg1"/>
                </a:solidFill>
                <a:latin typeface="+mj-lt"/>
              </a:rPr>
              <a:t>Es la separación entre el contenido y el borde de la caja</a:t>
            </a:r>
            <a:endParaRPr lang="es-ES_tradnl" altLang="es-ES" sz="2000" dirty="0">
              <a:solidFill>
                <a:schemeClr val="bg1"/>
              </a:solidFill>
              <a:latin typeface="+mj-lt"/>
            </a:endParaRPr>
          </a:p>
        </p:txBody>
      </p:sp>
      <p:sp>
        <p:nvSpPr>
          <p:cNvPr id="23" name="13 CuadroTexto"/>
          <p:cNvSpPr>
            <a:spLocks noChangeArrowheads="1"/>
          </p:cNvSpPr>
          <p:nvPr/>
        </p:nvSpPr>
        <p:spPr bwMode="auto">
          <a:xfrm>
            <a:off x="3017877" y="2354064"/>
            <a:ext cx="2656564" cy="1930956"/>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padding</a:t>
            </a:r>
            <a:endParaRPr lang="es-ES_tradnl" altLang="es-ES" sz="2000" b="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padding</a:t>
            </a:r>
            <a:r>
              <a:rPr lang="es-ES_tradnl" altLang="es-ES" sz="2000" dirty="0" smtClean="0">
                <a:solidFill>
                  <a:schemeClr val="bg1"/>
                </a:solidFill>
                <a:latin typeface="+mj-lt"/>
              </a:rPr>
              <a:t>-top</a:t>
            </a:r>
          </a:p>
          <a:p>
            <a:pPr algn="ctr" eaLnBrk="1" hangingPunct="1">
              <a:spcBef>
                <a:spcPct val="0"/>
              </a:spcBef>
            </a:pPr>
            <a:r>
              <a:rPr lang="es-ES_tradnl" altLang="es-ES" sz="2000" b="0" dirty="0" err="1" smtClean="0">
                <a:solidFill>
                  <a:schemeClr val="bg1"/>
                </a:solidFill>
                <a:latin typeface="+mj-lt"/>
              </a:rPr>
              <a:t>padding-bottom</a:t>
            </a:r>
            <a:endParaRPr lang="es-ES_tradnl" altLang="es-ES" sz="2000" b="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padding-left</a:t>
            </a:r>
            <a:endParaRPr lang="es-ES_tradnl" altLang="es-ES" sz="2000" dirty="0" smtClean="0">
              <a:solidFill>
                <a:schemeClr val="bg1"/>
              </a:solidFill>
              <a:latin typeface="+mj-lt"/>
            </a:endParaRPr>
          </a:p>
          <a:p>
            <a:pPr algn="ctr" eaLnBrk="1" hangingPunct="1">
              <a:spcBef>
                <a:spcPct val="0"/>
              </a:spcBef>
            </a:pPr>
            <a:r>
              <a:rPr lang="es-ES_tradnl" altLang="es-ES" sz="2000" dirty="0" err="1" smtClean="0">
                <a:solidFill>
                  <a:schemeClr val="bg1"/>
                </a:solidFill>
                <a:latin typeface="+mj-lt"/>
              </a:rPr>
              <a:t>padding</a:t>
            </a:r>
            <a:r>
              <a:rPr lang="es-ES_tradnl" altLang="es-ES" sz="2000" b="0" dirty="0" err="1" smtClean="0">
                <a:solidFill>
                  <a:schemeClr val="bg1"/>
                </a:solidFill>
                <a:latin typeface="+mj-lt"/>
              </a:rPr>
              <a:t>-right</a:t>
            </a:r>
            <a:endParaRPr lang="es-ES_tradnl" altLang="es-ES" sz="2000" b="0" dirty="0">
              <a:solidFill>
                <a:schemeClr val="bg1"/>
              </a:solidFill>
              <a:latin typeface="+mj-lt"/>
            </a:endParaRPr>
          </a:p>
        </p:txBody>
      </p:sp>
    </p:spTree>
    <p:extLst>
      <p:ext uri="{BB962C8B-B14F-4D97-AF65-F5344CB8AC3E}">
        <p14:creationId xmlns:p14="http://schemas.microsoft.com/office/powerpoint/2010/main" val="1505854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13</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b="0" dirty="0" smtClean="0">
                <a:solidFill>
                  <a:schemeClr val="tx1"/>
                </a:solidFill>
                <a:latin typeface="+mj-lt"/>
              </a:rPr>
              <a:t>E. Bordes</a:t>
            </a:r>
            <a:endParaRPr lang="es-ES_tradnl" altLang="es-ES" sz="2000" b="0" dirty="0">
              <a:solidFill>
                <a:schemeClr val="tx1"/>
              </a:solidFill>
              <a:latin typeface="+mj-lt"/>
            </a:endParaRPr>
          </a:p>
        </p:txBody>
      </p:sp>
      <p:sp>
        <p:nvSpPr>
          <p:cNvPr id="31" name="11 CuadroTexto"/>
          <p:cNvSpPr txBox="1">
            <a:spLocks noChangeArrowheads="1"/>
          </p:cNvSpPr>
          <p:nvPr/>
        </p:nvSpPr>
        <p:spPr bwMode="auto">
          <a:xfrm>
            <a:off x="3012126" y="2276434"/>
            <a:ext cx="8532169"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Cada una de las propiedades puede ser indicada para un solo lado: </a:t>
            </a:r>
            <a:r>
              <a:rPr lang="es-ES_tradnl" sz="1600" i="1" dirty="0" err="1" smtClean="0">
                <a:latin typeface="+mj-lt"/>
              </a:rPr>
              <a:t>border</a:t>
            </a:r>
            <a:r>
              <a:rPr lang="es-ES_tradnl" sz="1600" i="1" dirty="0" smtClean="0">
                <a:latin typeface="+mj-lt"/>
              </a:rPr>
              <a:t>-top-color, </a:t>
            </a:r>
            <a:r>
              <a:rPr lang="es-ES_tradnl" sz="1600" i="1" dirty="0" err="1" smtClean="0">
                <a:latin typeface="+mj-lt"/>
              </a:rPr>
              <a:t>border-right-width</a:t>
            </a:r>
            <a:r>
              <a:rPr lang="es-ES_tradnl" sz="1600" dirty="0" smtClean="0">
                <a:latin typeface="+mj-lt"/>
              </a:rPr>
              <a:t>, …</a:t>
            </a:r>
            <a:endParaRPr lang="es-ES_tradnl" sz="1600" b="0" i="1" dirty="0">
              <a:solidFill>
                <a:schemeClr val="tx1"/>
              </a:solidFill>
              <a:latin typeface="+mj-lt"/>
            </a:endParaRPr>
          </a:p>
        </p:txBody>
      </p:sp>
      <p:sp>
        <p:nvSpPr>
          <p:cNvPr id="14" name="11 CuadroTexto"/>
          <p:cNvSpPr txBox="1">
            <a:spLocks noChangeArrowheads="1"/>
          </p:cNvSpPr>
          <p:nvPr/>
        </p:nvSpPr>
        <p:spPr bwMode="auto">
          <a:xfrm>
            <a:off x="5481671" y="3197488"/>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a:latin typeface="+mj-lt"/>
              </a:rPr>
              <a:t>C</a:t>
            </a:r>
            <a:r>
              <a:rPr lang="es-ES_tradnl" sz="1600" dirty="0" smtClean="0">
                <a:latin typeface="+mj-lt"/>
              </a:rPr>
              <a:t>ualquier color o bien </a:t>
            </a:r>
            <a:r>
              <a:rPr lang="es-ES_tradnl" sz="1600" i="1" dirty="0" err="1" smtClean="0">
                <a:latin typeface="+mj-lt"/>
              </a:rPr>
              <a:t>transparent</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023104" y="3388048"/>
            <a:ext cx="458567" cy="662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4" name="11 CuadroTexto"/>
          <p:cNvSpPr txBox="1">
            <a:spLocks noChangeArrowheads="1"/>
          </p:cNvSpPr>
          <p:nvPr/>
        </p:nvSpPr>
        <p:spPr bwMode="auto">
          <a:xfrm>
            <a:off x="5481669" y="4933312"/>
            <a:ext cx="47596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err="1" smtClean="0">
                <a:latin typeface="+mj-lt"/>
              </a:rPr>
              <a:t>solid</a:t>
            </a:r>
            <a:r>
              <a:rPr lang="es-ES_tradnl" sz="1600" dirty="0" smtClean="0">
                <a:latin typeface="+mj-lt"/>
              </a:rPr>
              <a:t> / </a:t>
            </a:r>
            <a:r>
              <a:rPr lang="es-ES_tradnl" sz="1600" dirty="0" err="1" smtClean="0">
                <a:latin typeface="+mj-lt"/>
              </a:rPr>
              <a:t>double</a:t>
            </a:r>
            <a:r>
              <a:rPr lang="es-ES_tradnl" sz="1600" dirty="0" smtClean="0">
                <a:latin typeface="+mj-lt"/>
              </a:rPr>
              <a:t> / </a:t>
            </a:r>
            <a:r>
              <a:rPr lang="es-ES_tradnl" sz="1600" dirty="0" err="1" smtClean="0">
                <a:latin typeface="+mj-lt"/>
              </a:rPr>
              <a:t>dotted</a:t>
            </a:r>
            <a:r>
              <a:rPr lang="es-ES_tradnl" sz="1600" dirty="0" smtClean="0">
                <a:latin typeface="+mj-lt"/>
              </a:rPr>
              <a:t> / </a:t>
            </a:r>
            <a:r>
              <a:rPr lang="es-ES_tradnl" sz="1600" dirty="0" err="1" smtClean="0">
                <a:latin typeface="+mj-lt"/>
              </a:rPr>
              <a:t>dashed</a:t>
            </a:r>
            <a:endParaRPr lang="es-ES_tradnl" sz="1600" b="0" dirty="0">
              <a:solidFill>
                <a:schemeClr val="tx1"/>
              </a:solidFill>
              <a:latin typeface="+mj-lt"/>
            </a:endParaRPr>
          </a:p>
        </p:txBody>
      </p:sp>
      <p:sp>
        <p:nvSpPr>
          <p:cNvPr id="26" name="11 CuadroTexto"/>
          <p:cNvSpPr txBox="1">
            <a:spLocks noChangeArrowheads="1"/>
          </p:cNvSpPr>
          <p:nvPr/>
        </p:nvSpPr>
        <p:spPr bwMode="auto">
          <a:xfrm>
            <a:off x="5481669" y="5469977"/>
            <a:ext cx="47596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err="1" smtClean="0">
                <a:latin typeface="+mj-lt"/>
              </a:rPr>
              <a:t>groove</a:t>
            </a:r>
            <a:r>
              <a:rPr lang="es-ES_tradnl" sz="1600" dirty="0" smtClean="0">
                <a:latin typeface="+mj-lt"/>
              </a:rPr>
              <a:t> / </a:t>
            </a:r>
            <a:r>
              <a:rPr lang="es-ES_tradnl" sz="1600" dirty="0" err="1" smtClean="0">
                <a:latin typeface="+mj-lt"/>
              </a:rPr>
              <a:t>ridge</a:t>
            </a:r>
            <a:r>
              <a:rPr lang="es-ES_tradnl" sz="1600" dirty="0" smtClean="0">
                <a:latin typeface="+mj-lt"/>
              </a:rPr>
              <a:t> / </a:t>
            </a:r>
            <a:r>
              <a:rPr lang="es-ES_tradnl" sz="1600" dirty="0" err="1" smtClean="0">
                <a:latin typeface="+mj-lt"/>
              </a:rPr>
              <a:t>inset</a:t>
            </a:r>
            <a:r>
              <a:rPr lang="es-ES_tradnl" sz="1600" dirty="0" smtClean="0">
                <a:latin typeface="+mj-lt"/>
              </a:rPr>
              <a:t> / </a:t>
            </a:r>
            <a:r>
              <a:rPr lang="es-ES_tradnl" sz="1600" dirty="0" err="1" smtClean="0">
                <a:latin typeface="+mj-lt"/>
              </a:rPr>
              <a:t>outset</a:t>
            </a:r>
            <a:r>
              <a:rPr lang="es-ES_tradnl" sz="1600" dirty="0" smtClean="0">
                <a:latin typeface="+mj-lt"/>
              </a:rPr>
              <a:t> (diseños 3D)</a:t>
            </a:r>
            <a:endParaRPr lang="es-ES_tradnl" sz="1600" b="0" dirty="0">
              <a:solidFill>
                <a:schemeClr val="tx1"/>
              </a:solidFill>
              <a:latin typeface="+mj-lt"/>
            </a:endParaRPr>
          </a:p>
        </p:txBody>
      </p:sp>
      <p:cxnSp>
        <p:nvCxnSpPr>
          <p:cNvPr id="27" name="38 Conector recto"/>
          <p:cNvCxnSpPr>
            <a:cxnSpLocks noChangeShapeType="1"/>
            <a:stCxn id="39" idx="3"/>
            <a:endCxn id="24" idx="1"/>
          </p:cNvCxnSpPr>
          <p:nvPr/>
        </p:nvCxnSpPr>
        <p:spPr bwMode="auto">
          <a:xfrm flipV="1">
            <a:off x="5023104" y="5123872"/>
            <a:ext cx="458565" cy="26197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0" name="38 Conector recto"/>
          <p:cNvCxnSpPr>
            <a:cxnSpLocks noChangeShapeType="1"/>
            <a:stCxn id="39" idx="3"/>
            <a:endCxn id="26" idx="1"/>
          </p:cNvCxnSpPr>
          <p:nvPr/>
        </p:nvCxnSpPr>
        <p:spPr bwMode="auto">
          <a:xfrm>
            <a:off x="5023104" y="5385846"/>
            <a:ext cx="458565" cy="27469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1" name="13 CuadroTexto"/>
          <p:cNvSpPr>
            <a:spLocks noChangeArrowheads="1"/>
          </p:cNvSpPr>
          <p:nvPr/>
        </p:nvSpPr>
        <p:spPr bwMode="auto">
          <a:xfrm>
            <a:off x="3012126" y="1642108"/>
            <a:ext cx="8532173"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smtClean="0">
                <a:solidFill>
                  <a:schemeClr val="bg1"/>
                </a:solidFill>
                <a:latin typeface="+mj-lt"/>
              </a:rPr>
              <a:t>El borde queda definido por su grosor, color y estilo. Si falta alguno, no se dibuja</a:t>
            </a:r>
            <a:endParaRPr lang="es-ES_tradnl" altLang="es-ES" sz="2000" dirty="0">
              <a:solidFill>
                <a:schemeClr val="bg1"/>
              </a:solidFill>
              <a:latin typeface="+mj-lt"/>
            </a:endParaRPr>
          </a:p>
        </p:txBody>
      </p:sp>
      <p:sp>
        <p:nvSpPr>
          <p:cNvPr id="23" name="13 CuadroTexto"/>
          <p:cNvSpPr>
            <a:spLocks noChangeArrowheads="1"/>
          </p:cNvSpPr>
          <p:nvPr/>
        </p:nvSpPr>
        <p:spPr bwMode="auto">
          <a:xfrm>
            <a:off x="3012126" y="3157860"/>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a:t>
            </a:r>
            <a:r>
              <a:rPr lang="es-ES_tradnl" altLang="es-ES" sz="2000" b="0" dirty="0" smtClean="0">
                <a:solidFill>
                  <a:schemeClr val="bg1"/>
                </a:solidFill>
                <a:latin typeface="+mj-lt"/>
              </a:rPr>
              <a:t>-color</a:t>
            </a:r>
            <a:endParaRPr lang="es-ES_tradnl" altLang="es-ES" sz="2000" b="0" dirty="0">
              <a:solidFill>
                <a:schemeClr val="bg1"/>
              </a:solidFill>
              <a:latin typeface="+mj-lt"/>
            </a:endParaRPr>
          </a:p>
        </p:txBody>
      </p:sp>
      <p:sp>
        <p:nvSpPr>
          <p:cNvPr id="25" name="13 CuadroTexto"/>
          <p:cNvSpPr>
            <a:spLocks noChangeArrowheads="1"/>
          </p:cNvSpPr>
          <p:nvPr/>
        </p:nvSpPr>
        <p:spPr bwMode="auto">
          <a:xfrm>
            <a:off x="3012126" y="4043668"/>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border-widht</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481671" y="3824740"/>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Valor de longitud</a:t>
            </a:r>
            <a:endParaRPr lang="es-ES_tradnl" sz="1600" b="0" dirty="0">
              <a:solidFill>
                <a:schemeClr val="tx1"/>
              </a:solidFill>
              <a:latin typeface="+mj-lt"/>
            </a:endParaRPr>
          </a:p>
        </p:txBody>
      </p:sp>
      <p:cxnSp>
        <p:nvCxnSpPr>
          <p:cNvPr id="32" name="38 Conector recto"/>
          <p:cNvCxnSpPr>
            <a:cxnSpLocks noChangeShapeType="1"/>
            <a:stCxn id="25" idx="3"/>
            <a:endCxn id="29" idx="1"/>
          </p:cNvCxnSpPr>
          <p:nvPr/>
        </p:nvCxnSpPr>
        <p:spPr bwMode="auto">
          <a:xfrm flipV="1">
            <a:off x="5023104" y="4015300"/>
            <a:ext cx="458567" cy="26518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3" name="11 CuadroTexto"/>
          <p:cNvSpPr txBox="1">
            <a:spLocks noChangeArrowheads="1"/>
          </p:cNvSpPr>
          <p:nvPr/>
        </p:nvSpPr>
        <p:spPr bwMode="auto">
          <a:xfrm>
            <a:off x="5481670" y="4315927"/>
            <a:ext cx="47596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err="1" smtClean="0">
                <a:latin typeface="+mj-lt"/>
              </a:rPr>
              <a:t>thin</a:t>
            </a:r>
            <a:r>
              <a:rPr lang="es-ES_tradnl" sz="1600" dirty="0" smtClean="0">
                <a:latin typeface="+mj-lt"/>
              </a:rPr>
              <a:t> / </a:t>
            </a:r>
            <a:r>
              <a:rPr lang="es-ES_tradnl" sz="1600" dirty="0" err="1" smtClean="0">
                <a:latin typeface="+mj-lt"/>
              </a:rPr>
              <a:t>medium</a:t>
            </a:r>
            <a:r>
              <a:rPr lang="es-ES_tradnl" sz="1600" dirty="0" smtClean="0">
                <a:latin typeface="+mj-lt"/>
              </a:rPr>
              <a:t> / </a:t>
            </a:r>
            <a:r>
              <a:rPr lang="es-ES_tradnl" sz="1600" dirty="0" err="1" smtClean="0">
                <a:latin typeface="+mj-lt"/>
              </a:rPr>
              <a:t>thick</a:t>
            </a:r>
            <a:r>
              <a:rPr lang="es-ES_tradnl" sz="1600" dirty="0" smtClean="0">
                <a:latin typeface="+mj-lt"/>
              </a:rPr>
              <a:t> (interpretables por el navegador)</a:t>
            </a:r>
            <a:endParaRPr lang="es-ES_tradnl" sz="1600" b="0" dirty="0">
              <a:solidFill>
                <a:schemeClr val="tx1"/>
              </a:solidFill>
              <a:latin typeface="+mj-lt"/>
            </a:endParaRPr>
          </a:p>
        </p:txBody>
      </p:sp>
      <p:cxnSp>
        <p:nvCxnSpPr>
          <p:cNvPr id="38" name="38 Conector recto"/>
          <p:cNvCxnSpPr>
            <a:cxnSpLocks noChangeShapeType="1"/>
            <a:stCxn id="25" idx="3"/>
            <a:endCxn id="33" idx="1"/>
          </p:cNvCxnSpPr>
          <p:nvPr/>
        </p:nvCxnSpPr>
        <p:spPr bwMode="auto">
          <a:xfrm>
            <a:off x="5023104" y="4280484"/>
            <a:ext cx="458566" cy="22600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9" name="13 CuadroTexto"/>
          <p:cNvSpPr>
            <a:spLocks noChangeArrowheads="1"/>
          </p:cNvSpPr>
          <p:nvPr/>
        </p:nvSpPr>
        <p:spPr bwMode="auto">
          <a:xfrm>
            <a:off x="3012126" y="5149030"/>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border-style</a:t>
            </a:r>
            <a:endParaRPr lang="es-ES_tradnl" altLang="es-ES" sz="2000" b="0" dirty="0">
              <a:solidFill>
                <a:schemeClr val="bg1"/>
              </a:solidFill>
              <a:latin typeface="+mj-lt"/>
            </a:endParaRPr>
          </a:p>
        </p:txBody>
      </p:sp>
      <p:sp>
        <p:nvSpPr>
          <p:cNvPr id="40" name="13 CuadroTexto"/>
          <p:cNvSpPr>
            <a:spLocks noChangeArrowheads="1"/>
          </p:cNvSpPr>
          <p:nvPr/>
        </p:nvSpPr>
        <p:spPr bwMode="auto">
          <a:xfrm>
            <a:off x="3012126" y="6032940"/>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a:t>
            </a:r>
            <a:endParaRPr lang="es-ES_tradnl" altLang="es-ES" sz="2000" b="0" dirty="0">
              <a:solidFill>
                <a:schemeClr val="bg1"/>
              </a:solidFill>
              <a:latin typeface="+mj-lt"/>
            </a:endParaRPr>
          </a:p>
        </p:txBody>
      </p:sp>
      <p:sp>
        <p:nvSpPr>
          <p:cNvPr id="41" name="11 CuadroTexto"/>
          <p:cNvSpPr txBox="1">
            <a:spLocks noChangeArrowheads="1"/>
          </p:cNvSpPr>
          <p:nvPr/>
        </p:nvSpPr>
        <p:spPr bwMode="auto">
          <a:xfrm>
            <a:off x="5481670" y="6084862"/>
            <a:ext cx="47596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smtClean="0">
                <a:latin typeface="+mj-lt"/>
              </a:rPr>
              <a:t>Declaración abreviada de las tres propiedades</a:t>
            </a:r>
            <a:endParaRPr lang="es-ES_tradnl" sz="1600" b="0" dirty="0">
              <a:solidFill>
                <a:schemeClr val="tx1"/>
              </a:solidFill>
              <a:latin typeface="+mj-lt"/>
            </a:endParaRPr>
          </a:p>
        </p:txBody>
      </p:sp>
      <p:cxnSp>
        <p:nvCxnSpPr>
          <p:cNvPr id="42" name="38 Conector recto"/>
          <p:cNvCxnSpPr>
            <a:cxnSpLocks noChangeShapeType="1"/>
            <a:stCxn id="40" idx="3"/>
            <a:endCxn id="41" idx="1"/>
          </p:cNvCxnSpPr>
          <p:nvPr/>
        </p:nvCxnSpPr>
        <p:spPr bwMode="auto">
          <a:xfrm>
            <a:off x="5023104" y="6269756"/>
            <a:ext cx="458566" cy="566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2191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14</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b="0" dirty="0" smtClean="0">
                <a:solidFill>
                  <a:schemeClr val="tx1"/>
                </a:solidFill>
                <a:latin typeface="+mj-lt"/>
              </a:rPr>
              <a:t>E. Bordes</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481670" y="1795869"/>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Bordes redondeados</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023103" y="1986429"/>
            <a:ext cx="458567" cy="662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12125" y="1756241"/>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border-radius</a:t>
            </a:r>
            <a:endParaRPr lang="es-ES_tradnl" altLang="es-ES" sz="2000" b="0" dirty="0">
              <a:solidFill>
                <a:schemeClr val="bg1"/>
              </a:solidFill>
              <a:latin typeface="+mj-lt"/>
            </a:endParaRPr>
          </a:p>
        </p:txBody>
      </p:sp>
      <p:sp>
        <p:nvSpPr>
          <p:cNvPr id="34" name="11 CuadroTexto"/>
          <p:cNvSpPr txBox="1">
            <a:spLocks noChangeArrowheads="1"/>
          </p:cNvSpPr>
          <p:nvPr/>
        </p:nvSpPr>
        <p:spPr bwMode="auto">
          <a:xfrm>
            <a:off x="5504404" y="2287056"/>
            <a:ext cx="4759608"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indican dos valores (x y) que son un valor de longitud o un porcentaje.</a:t>
            </a:r>
            <a:endParaRPr lang="es-ES_tradnl" sz="1600" b="0" dirty="0">
              <a:solidFill>
                <a:schemeClr val="tx1"/>
              </a:solidFill>
              <a:latin typeface="+mj-lt"/>
            </a:endParaRPr>
          </a:p>
        </p:txBody>
      </p:sp>
      <p:pic>
        <p:nvPicPr>
          <p:cNvPr id="1026" name="Picture 2" descr="Images of CSS3 rounded corners: no rounding, rounding w/ an arc of circle, rounding w/ an arc of ellip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6289" y="5224289"/>
            <a:ext cx="5229225" cy="15621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38 Conector recto"/>
          <p:cNvCxnSpPr>
            <a:cxnSpLocks noChangeShapeType="1"/>
            <a:stCxn id="23" idx="3"/>
            <a:endCxn id="36" idx="1"/>
          </p:cNvCxnSpPr>
          <p:nvPr/>
        </p:nvCxnSpPr>
        <p:spPr bwMode="auto">
          <a:xfrm>
            <a:off x="5023103" y="1993057"/>
            <a:ext cx="458567" cy="141141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6" name="11 CuadroTexto"/>
          <p:cNvSpPr txBox="1">
            <a:spLocks noChangeArrowheads="1"/>
          </p:cNvSpPr>
          <p:nvPr/>
        </p:nvSpPr>
        <p:spPr bwMode="auto">
          <a:xfrm>
            <a:off x="5481670" y="3075325"/>
            <a:ext cx="4759608"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pueden dar de manera individual: </a:t>
            </a:r>
            <a:r>
              <a:rPr lang="es-ES_tradnl" sz="1600" i="1" dirty="0" err="1" smtClean="0">
                <a:latin typeface="+mj-lt"/>
              </a:rPr>
              <a:t>border</a:t>
            </a:r>
            <a:r>
              <a:rPr lang="es-ES_tradnl" sz="1600" i="1" dirty="0" smtClean="0">
                <a:latin typeface="+mj-lt"/>
              </a:rPr>
              <a:t>-top-</a:t>
            </a:r>
            <a:r>
              <a:rPr lang="es-ES_tradnl" sz="1600" i="1" dirty="0" err="1" smtClean="0">
                <a:latin typeface="+mj-lt"/>
              </a:rPr>
              <a:t>left</a:t>
            </a:r>
            <a:r>
              <a:rPr lang="es-ES_tradnl" sz="1600" i="1" dirty="0" smtClean="0">
                <a:latin typeface="+mj-lt"/>
              </a:rPr>
              <a:t>-</a:t>
            </a:r>
            <a:r>
              <a:rPr lang="es-ES_tradnl" sz="1600" i="1" dirty="0" err="1" smtClean="0">
                <a:latin typeface="+mj-lt"/>
              </a:rPr>
              <a:t>radius</a:t>
            </a:r>
            <a:r>
              <a:rPr lang="es-ES_tradnl" sz="1600" i="1" dirty="0" smtClean="0">
                <a:latin typeface="+mj-lt"/>
              </a:rPr>
              <a:t>, </a:t>
            </a:r>
            <a:r>
              <a:rPr lang="es-ES_tradnl" sz="1600" i="1" dirty="0" err="1" smtClean="0">
                <a:latin typeface="+mj-lt"/>
              </a:rPr>
              <a:t>border-bottom-right-radius</a:t>
            </a:r>
            <a:r>
              <a:rPr lang="es-ES_tradnl" sz="1600" i="1" dirty="0" smtClean="0">
                <a:latin typeface="+mj-lt"/>
              </a:rPr>
              <a:t>,…</a:t>
            </a:r>
            <a:endParaRPr lang="es-ES_tradnl" sz="1600" b="0" i="1" dirty="0">
              <a:solidFill>
                <a:schemeClr val="tx1"/>
              </a:solidFill>
              <a:latin typeface="+mj-lt"/>
            </a:endParaRPr>
          </a:p>
        </p:txBody>
      </p:sp>
      <p:cxnSp>
        <p:nvCxnSpPr>
          <p:cNvPr id="37" name="38 Conector recto"/>
          <p:cNvCxnSpPr>
            <a:cxnSpLocks noChangeShapeType="1"/>
            <a:stCxn id="23" idx="3"/>
            <a:endCxn id="34" idx="1"/>
          </p:cNvCxnSpPr>
          <p:nvPr/>
        </p:nvCxnSpPr>
        <p:spPr bwMode="auto">
          <a:xfrm>
            <a:off x="5023103" y="1993057"/>
            <a:ext cx="481301" cy="62314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3" name="11 CuadroTexto"/>
          <p:cNvSpPr txBox="1">
            <a:spLocks noChangeArrowheads="1"/>
          </p:cNvSpPr>
          <p:nvPr/>
        </p:nvSpPr>
        <p:spPr bwMode="auto">
          <a:xfrm>
            <a:off x="5481670" y="3863593"/>
            <a:ext cx="4759608"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pueden indicar para varias esquinas a la vez:</a:t>
            </a:r>
          </a:p>
          <a:p>
            <a:pPr eaLnBrk="1" hangingPunct="1">
              <a:defRPr/>
            </a:pPr>
            <a:r>
              <a:rPr lang="es-ES_tradnl" sz="1600" b="0" i="1" dirty="0" err="1" smtClean="0">
                <a:solidFill>
                  <a:schemeClr val="tx1"/>
                </a:solidFill>
                <a:latin typeface="+mj-lt"/>
              </a:rPr>
              <a:t>border-radius</a:t>
            </a:r>
            <a:r>
              <a:rPr lang="es-ES_tradnl" sz="1600" b="0" i="1" dirty="0" smtClean="0">
                <a:solidFill>
                  <a:schemeClr val="tx1"/>
                </a:solidFill>
                <a:latin typeface="+mj-lt"/>
              </a:rPr>
              <a:t>: 4px 2px 3px 2px / 1px 4px 3px 2px;</a:t>
            </a:r>
            <a:endParaRPr lang="es-ES_tradnl" sz="1600" b="0" i="1" dirty="0">
              <a:solidFill>
                <a:schemeClr val="tx1"/>
              </a:solidFill>
              <a:latin typeface="+mj-lt"/>
            </a:endParaRPr>
          </a:p>
        </p:txBody>
      </p:sp>
      <p:cxnSp>
        <p:nvCxnSpPr>
          <p:cNvPr id="44" name="38 Conector recto"/>
          <p:cNvCxnSpPr>
            <a:cxnSpLocks noChangeShapeType="1"/>
            <a:stCxn id="23" idx="3"/>
            <a:endCxn id="43" idx="1"/>
          </p:cNvCxnSpPr>
          <p:nvPr/>
        </p:nvCxnSpPr>
        <p:spPr bwMode="auto">
          <a:xfrm>
            <a:off x="5023103" y="1993057"/>
            <a:ext cx="458567" cy="219968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45513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Box-</a:t>
            </a:r>
            <a:r>
              <a:rPr lang="es-ES_tradnl" altLang="es-ES" sz="1600" b="1" i="1" dirty="0" err="1" smtClean="0">
                <a:latin typeface="Decima Nova Pro" panose="02000506000000020004" pitchFamily="50" charset="0"/>
              </a:rPr>
              <a:t>sizing</a:t>
            </a:r>
            <a:endParaRPr lang="es-ES_tradnl" altLang="es-ES" sz="1600" b="1" i="1" dirty="0" smtClean="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15</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F</a:t>
            </a:r>
            <a:r>
              <a:rPr lang="es-ES_tradnl" altLang="es-ES" sz="2000" b="0" dirty="0" smtClean="0">
                <a:solidFill>
                  <a:schemeClr val="tx1"/>
                </a:solidFill>
                <a:latin typeface="+mj-lt"/>
              </a:rPr>
              <a:t>. Box-</a:t>
            </a:r>
            <a:r>
              <a:rPr lang="es-ES_tradnl" altLang="es-ES" sz="2000" b="0" dirty="0" err="1" smtClean="0">
                <a:solidFill>
                  <a:schemeClr val="tx1"/>
                </a:solidFill>
                <a:latin typeface="+mj-lt"/>
              </a:rPr>
              <a:t>sizing</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481670" y="1795869"/>
            <a:ext cx="4759608"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content</a:t>
            </a:r>
            <a:r>
              <a:rPr lang="es-ES_tradnl" sz="1600" i="1" dirty="0" smtClean="0">
                <a:latin typeface="+mj-lt"/>
              </a:rPr>
              <a:t>-box: </a:t>
            </a:r>
            <a:r>
              <a:rPr lang="es-ES_tradnl" sz="1600" dirty="0" smtClean="0">
                <a:latin typeface="+mj-lt"/>
              </a:rPr>
              <a:t>valor por defecto, </a:t>
            </a:r>
            <a:r>
              <a:rPr lang="es-ES_tradnl" sz="1600" i="1" dirty="0" err="1" smtClean="0">
                <a:latin typeface="+mj-lt"/>
              </a:rPr>
              <a:t>width</a:t>
            </a:r>
            <a:r>
              <a:rPr lang="es-ES_tradnl" sz="1600" i="1" dirty="0" smtClean="0">
                <a:latin typeface="+mj-lt"/>
              </a:rPr>
              <a:t>/</a:t>
            </a:r>
            <a:r>
              <a:rPr lang="es-ES_tradnl" sz="1600" i="1" dirty="0" err="1" smtClean="0">
                <a:latin typeface="+mj-lt"/>
              </a:rPr>
              <a:t>height</a:t>
            </a:r>
            <a:r>
              <a:rPr lang="es-ES_tradnl" sz="1600" i="1" dirty="0" smtClean="0">
                <a:latin typeface="+mj-lt"/>
              </a:rPr>
              <a:t> </a:t>
            </a:r>
            <a:r>
              <a:rPr lang="es-ES_tradnl" sz="1600" dirty="0" smtClean="0">
                <a:latin typeface="+mj-lt"/>
              </a:rPr>
              <a:t>se refieren al tamaño del contenido</a:t>
            </a:r>
            <a:endParaRPr lang="es-ES_tradnl" sz="1600" b="0" i="1"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023103" y="1986429"/>
            <a:ext cx="458567" cy="662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12125" y="1756241"/>
            <a:ext cx="2010978"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box-</a:t>
            </a:r>
            <a:r>
              <a:rPr lang="es-ES_tradnl" altLang="es-ES" sz="2000" b="0" dirty="0" err="1" smtClean="0">
                <a:solidFill>
                  <a:schemeClr val="bg1"/>
                </a:solidFill>
                <a:latin typeface="+mj-lt"/>
              </a:rPr>
              <a:t>sizing</a:t>
            </a:r>
            <a:endParaRPr lang="es-ES_tradnl" altLang="es-ES" sz="2000" b="0" dirty="0">
              <a:solidFill>
                <a:schemeClr val="bg1"/>
              </a:solidFill>
              <a:latin typeface="+mj-lt"/>
            </a:endParaRPr>
          </a:p>
        </p:txBody>
      </p:sp>
      <p:sp>
        <p:nvSpPr>
          <p:cNvPr id="34" name="11 CuadroTexto"/>
          <p:cNvSpPr txBox="1">
            <a:spLocks noChangeArrowheads="1"/>
          </p:cNvSpPr>
          <p:nvPr/>
        </p:nvSpPr>
        <p:spPr bwMode="auto">
          <a:xfrm>
            <a:off x="5494311" y="2616205"/>
            <a:ext cx="4759608"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i="1" dirty="0" err="1" smtClean="0"/>
              <a:t>border</a:t>
            </a:r>
            <a:r>
              <a:rPr lang="es-ES_tradnl" sz="1600" i="1" dirty="0" smtClean="0"/>
              <a:t>-box: </a:t>
            </a:r>
            <a:r>
              <a:rPr lang="es-ES_tradnl" sz="1600" dirty="0" smtClean="0"/>
              <a:t>los valores de </a:t>
            </a:r>
            <a:r>
              <a:rPr lang="es-ES_tradnl" sz="1600" i="1" dirty="0" err="1" smtClean="0"/>
              <a:t>width</a:t>
            </a:r>
            <a:r>
              <a:rPr lang="es-ES_tradnl" sz="1600" i="1" dirty="0" smtClean="0"/>
              <a:t>/</a:t>
            </a:r>
            <a:r>
              <a:rPr lang="es-ES_tradnl" sz="1600" i="1" dirty="0" err="1" smtClean="0"/>
              <a:t>height</a:t>
            </a:r>
            <a:r>
              <a:rPr lang="es-ES_tradnl" sz="1600" i="1" dirty="0" smtClean="0"/>
              <a:t> </a:t>
            </a:r>
            <a:r>
              <a:rPr lang="es-ES_tradnl" sz="1600" dirty="0" smtClean="0"/>
              <a:t>incluyen, además </a:t>
            </a:r>
            <a:r>
              <a:rPr lang="es-ES_tradnl" sz="1600" dirty="0"/>
              <a:t>del </a:t>
            </a:r>
            <a:r>
              <a:rPr lang="es-ES_tradnl" sz="1600" dirty="0" smtClean="0"/>
              <a:t>contenido, el </a:t>
            </a:r>
            <a:r>
              <a:rPr lang="es-ES_tradnl" sz="1600" dirty="0" err="1" smtClean="0"/>
              <a:t>padding</a:t>
            </a:r>
            <a:r>
              <a:rPr lang="es-ES_tradnl" sz="1600" dirty="0" smtClean="0"/>
              <a:t> y el borde</a:t>
            </a:r>
            <a:endParaRPr lang="es-ES_tradnl" sz="1600" i="1" dirty="0"/>
          </a:p>
        </p:txBody>
      </p:sp>
      <p:cxnSp>
        <p:nvCxnSpPr>
          <p:cNvPr id="37" name="38 Conector recto"/>
          <p:cNvCxnSpPr>
            <a:cxnSpLocks noChangeShapeType="1"/>
            <a:stCxn id="23" idx="3"/>
            <a:endCxn id="34" idx="1"/>
          </p:cNvCxnSpPr>
          <p:nvPr/>
        </p:nvCxnSpPr>
        <p:spPr bwMode="auto">
          <a:xfrm>
            <a:off x="5023103" y="1993057"/>
            <a:ext cx="471208" cy="95229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0" name="11 CuadroTexto"/>
          <p:cNvSpPr txBox="1">
            <a:spLocks noChangeArrowheads="1"/>
          </p:cNvSpPr>
          <p:nvPr/>
        </p:nvSpPr>
        <p:spPr bwMode="auto">
          <a:xfrm>
            <a:off x="2872854" y="3663863"/>
            <a:ext cx="7381065"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box-</a:t>
            </a:r>
            <a:r>
              <a:rPr lang="es-ES_tradnl" sz="1600" dirty="0" err="1" smtClean="0">
                <a:latin typeface="+mj-lt"/>
              </a:rPr>
              <a:t>sizing</a:t>
            </a:r>
            <a:r>
              <a:rPr lang="es-ES_tradnl" sz="1600" dirty="0" smtClean="0">
                <a:latin typeface="+mj-lt"/>
              </a:rPr>
              <a:t> puedo controlar mejor los tamaños de las cajas</a:t>
            </a:r>
            <a:endParaRPr lang="es-ES_tradnl" sz="1600" b="0" dirty="0">
              <a:solidFill>
                <a:schemeClr val="tx1"/>
              </a:solidFill>
              <a:latin typeface="+mj-lt"/>
            </a:endParaRPr>
          </a:p>
        </p:txBody>
      </p:sp>
    </p:spTree>
    <p:extLst>
      <p:ext uri="{BB962C8B-B14F-4D97-AF65-F5344CB8AC3E}">
        <p14:creationId xmlns:p14="http://schemas.microsoft.com/office/powerpoint/2010/main" val="2256547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16</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G</a:t>
            </a:r>
            <a:r>
              <a:rPr lang="es-ES_tradnl" altLang="es-ES" sz="2000" b="0" dirty="0" smtClean="0">
                <a:solidFill>
                  <a:schemeClr val="tx1"/>
                </a:solidFill>
                <a:latin typeface="+mj-lt"/>
              </a:rPr>
              <a:t>. Fondo</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727875" y="1796854"/>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Cualquier color o bien </a:t>
            </a:r>
            <a:r>
              <a:rPr lang="es-ES_tradnl" sz="1600" i="1" dirty="0" err="1" smtClean="0">
                <a:latin typeface="+mj-lt"/>
              </a:rPr>
              <a:t>transparent</a:t>
            </a:r>
            <a:r>
              <a:rPr lang="es-ES_tradnl" sz="1600" i="1" dirty="0" smtClean="0">
                <a:latin typeface="+mj-lt"/>
              </a:rPr>
              <a:t>	</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254751" y="1987414"/>
            <a:ext cx="473124" cy="564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12124" y="1756241"/>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a:t>
            </a:r>
            <a:r>
              <a:rPr lang="es-ES_tradnl" altLang="es-ES" sz="2000" b="0" dirty="0" smtClean="0">
                <a:solidFill>
                  <a:schemeClr val="bg1"/>
                </a:solidFill>
                <a:latin typeface="+mj-lt"/>
              </a:rPr>
              <a:t>-color</a:t>
            </a:r>
            <a:endParaRPr lang="es-ES_tradnl" altLang="es-ES" sz="2000" b="0" dirty="0">
              <a:solidFill>
                <a:schemeClr val="bg1"/>
              </a:solidFill>
              <a:latin typeface="+mj-lt"/>
            </a:endParaRPr>
          </a:p>
        </p:txBody>
      </p:sp>
      <p:sp>
        <p:nvSpPr>
          <p:cNvPr id="34" name="11 CuadroTexto"/>
          <p:cNvSpPr txBox="1">
            <a:spLocks noChangeArrowheads="1"/>
          </p:cNvSpPr>
          <p:nvPr/>
        </p:nvSpPr>
        <p:spPr bwMode="auto">
          <a:xfrm>
            <a:off x="5727875" y="2504896"/>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indica la </a:t>
            </a:r>
            <a:r>
              <a:rPr lang="es-ES_tradnl" sz="1600" dirty="0" err="1" smtClean="0">
                <a:latin typeface="+mj-lt"/>
              </a:rPr>
              <a:t>url</a:t>
            </a:r>
            <a:r>
              <a:rPr lang="es-ES_tradnl" sz="1600" dirty="0" smtClean="0">
                <a:latin typeface="+mj-lt"/>
              </a:rPr>
              <a:t> de la imagen que tiene que aplicarse</a:t>
            </a:r>
            <a:endParaRPr lang="es-ES_tradnl" sz="1600" b="0" dirty="0">
              <a:solidFill>
                <a:schemeClr val="tx1"/>
              </a:solidFill>
              <a:latin typeface="+mj-lt"/>
            </a:endParaRPr>
          </a:p>
        </p:txBody>
      </p:sp>
      <p:sp>
        <p:nvSpPr>
          <p:cNvPr id="36" name="11 CuadroTexto"/>
          <p:cNvSpPr txBox="1">
            <a:spLocks noChangeArrowheads="1"/>
          </p:cNvSpPr>
          <p:nvPr/>
        </p:nvSpPr>
        <p:spPr bwMode="auto">
          <a:xfrm>
            <a:off x="5727875" y="4159202"/>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Útil para repetir un patrón sencillo</a:t>
            </a:r>
            <a:endParaRPr lang="es-ES_tradnl" sz="1600" b="0" i="1" dirty="0">
              <a:solidFill>
                <a:schemeClr val="tx1"/>
              </a:solidFill>
              <a:latin typeface="+mj-lt"/>
            </a:endParaRPr>
          </a:p>
        </p:txBody>
      </p:sp>
      <p:sp>
        <p:nvSpPr>
          <p:cNvPr id="43" name="11 CuadroTexto"/>
          <p:cNvSpPr txBox="1">
            <a:spLocks noChangeArrowheads="1"/>
          </p:cNvSpPr>
          <p:nvPr/>
        </p:nvSpPr>
        <p:spPr bwMode="auto">
          <a:xfrm>
            <a:off x="5727875" y="3652907"/>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puede combinar con el color de fondo</a:t>
            </a:r>
            <a:endParaRPr lang="es-ES_tradnl" sz="1600" b="0" i="1" dirty="0">
              <a:solidFill>
                <a:schemeClr val="tx1"/>
              </a:solidFill>
              <a:latin typeface="+mj-lt"/>
            </a:endParaRPr>
          </a:p>
        </p:txBody>
      </p:sp>
      <p:sp>
        <p:nvSpPr>
          <p:cNvPr id="22" name="13 CuadroTexto"/>
          <p:cNvSpPr>
            <a:spLocks noChangeArrowheads="1"/>
          </p:cNvSpPr>
          <p:nvPr/>
        </p:nvSpPr>
        <p:spPr bwMode="auto">
          <a:xfrm>
            <a:off x="3005047" y="2458851"/>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background-image</a:t>
            </a:r>
            <a:endParaRPr lang="es-ES_tradnl" altLang="es-ES" sz="2000" b="0" dirty="0">
              <a:solidFill>
                <a:schemeClr val="bg1"/>
              </a:solidFill>
              <a:latin typeface="+mj-lt"/>
            </a:endParaRPr>
          </a:p>
        </p:txBody>
      </p:sp>
      <p:cxnSp>
        <p:nvCxnSpPr>
          <p:cNvPr id="24" name="38 Conector recto"/>
          <p:cNvCxnSpPr>
            <a:cxnSpLocks noChangeShapeType="1"/>
            <a:stCxn id="22" idx="3"/>
            <a:endCxn id="34" idx="1"/>
          </p:cNvCxnSpPr>
          <p:nvPr/>
        </p:nvCxnSpPr>
        <p:spPr bwMode="auto">
          <a:xfrm flipV="1">
            <a:off x="5247674" y="2695456"/>
            <a:ext cx="480201" cy="21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7" name="13 CuadroTexto"/>
          <p:cNvSpPr>
            <a:spLocks noChangeArrowheads="1"/>
          </p:cNvSpPr>
          <p:nvPr/>
        </p:nvSpPr>
        <p:spPr bwMode="auto">
          <a:xfrm>
            <a:off x="3005046" y="3613886"/>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background-repeat</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5" y="3156865"/>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err="1" smtClean="0">
                <a:latin typeface="+mj-lt"/>
              </a:rPr>
              <a:t>repeat</a:t>
            </a:r>
            <a:r>
              <a:rPr lang="es-ES_tradnl" sz="1600" dirty="0" smtClean="0">
                <a:latin typeface="+mj-lt"/>
              </a:rPr>
              <a:t> | </a:t>
            </a:r>
            <a:r>
              <a:rPr lang="es-ES_tradnl" sz="1600" dirty="0" err="1" smtClean="0">
                <a:latin typeface="+mj-lt"/>
              </a:rPr>
              <a:t>repeat</a:t>
            </a:r>
            <a:r>
              <a:rPr lang="es-ES_tradnl" sz="1600" dirty="0" smtClean="0">
                <a:latin typeface="+mj-lt"/>
              </a:rPr>
              <a:t>-x | </a:t>
            </a:r>
            <a:r>
              <a:rPr lang="es-ES_tradnl" sz="1600" dirty="0" err="1" smtClean="0">
                <a:latin typeface="+mj-lt"/>
              </a:rPr>
              <a:t>repeat</a:t>
            </a:r>
            <a:r>
              <a:rPr lang="es-ES_tradnl" sz="1600" dirty="0" smtClean="0">
                <a:latin typeface="+mj-lt"/>
              </a:rPr>
              <a:t>-y | no-</a:t>
            </a:r>
            <a:r>
              <a:rPr lang="es-ES_tradnl" sz="1600" dirty="0" err="1" smtClean="0">
                <a:latin typeface="+mj-lt"/>
              </a:rPr>
              <a:t>repeat</a:t>
            </a:r>
            <a:endParaRPr lang="es-ES_tradnl" sz="1600" b="0" dirty="0">
              <a:solidFill>
                <a:schemeClr val="tx1"/>
              </a:solidFill>
              <a:latin typeface="+mj-lt"/>
            </a:endParaRPr>
          </a:p>
        </p:txBody>
      </p:sp>
      <p:cxnSp>
        <p:nvCxnSpPr>
          <p:cNvPr id="30" name="38 Conector recto"/>
          <p:cNvCxnSpPr>
            <a:cxnSpLocks noChangeShapeType="1"/>
            <a:stCxn id="27" idx="3"/>
            <a:endCxn id="29" idx="1"/>
          </p:cNvCxnSpPr>
          <p:nvPr/>
        </p:nvCxnSpPr>
        <p:spPr bwMode="auto">
          <a:xfrm flipV="1">
            <a:off x="5247673" y="3347425"/>
            <a:ext cx="480202" cy="50327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3" name="38 Conector recto"/>
          <p:cNvCxnSpPr>
            <a:cxnSpLocks noChangeShapeType="1"/>
            <a:stCxn id="27" idx="3"/>
            <a:endCxn id="43" idx="1"/>
          </p:cNvCxnSpPr>
          <p:nvPr/>
        </p:nvCxnSpPr>
        <p:spPr bwMode="auto">
          <a:xfrm flipV="1">
            <a:off x="5247673" y="3843467"/>
            <a:ext cx="480202" cy="723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8 Conector recto"/>
          <p:cNvCxnSpPr>
            <a:cxnSpLocks noChangeShapeType="1"/>
            <a:stCxn id="27" idx="3"/>
            <a:endCxn id="36" idx="1"/>
          </p:cNvCxnSpPr>
          <p:nvPr/>
        </p:nvCxnSpPr>
        <p:spPr bwMode="auto">
          <a:xfrm>
            <a:off x="5247673" y="3850702"/>
            <a:ext cx="480202" cy="49906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1" name="11 CuadroTexto"/>
          <p:cNvSpPr txBox="1">
            <a:spLocks noChangeArrowheads="1"/>
          </p:cNvSpPr>
          <p:nvPr/>
        </p:nvSpPr>
        <p:spPr bwMode="auto">
          <a:xfrm>
            <a:off x="5734953" y="5183796"/>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b="0" i="1" dirty="0" err="1" smtClean="0">
                <a:solidFill>
                  <a:schemeClr val="tx1"/>
                </a:solidFill>
                <a:latin typeface="+mj-lt"/>
              </a:rPr>
              <a:t>left</a:t>
            </a:r>
            <a:r>
              <a:rPr lang="es-ES_tradnl" sz="1600" b="0" i="1" dirty="0" smtClean="0">
                <a:solidFill>
                  <a:schemeClr val="tx1"/>
                </a:solidFill>
                <a:latin typeface="+mj-lt"/>
              </a:rPr>
              <a:t>/center/</a:t>
            </a:r>
            <a:r>
              <a:rPr lang="es-ES_tradnl" sz="1600" b="0" i="1" dirty="0" err="1" smtClean="0">
                <a:solidFill>
                  <a:schemeClr val="tx1"/>
                </a:solidFill>
                <a:latin typeface="+mj-lt"/>
              </a:rPr>
              <a:t>right</a:t>
            </a:r>
            <a:r>
              <a:rPr lang="es-ES_tradnl" sz="1600" b="0" i="1" dirty="0" smtClean="0">
                <a:solidFill>
                  <a:schemeClr val="tx1"/>
                </a:solidFill>
                <a:latin typeface="+mj-lt"/>
              </a:rPr>
              <a:t> top/center/</a:t>
            </a:r>
            <a:r>
              <a:rPr lang="es-ES_tradnl" sz="1600" b="0" i="1" dirty="0" err="1" smtClean="0">
                <a:solidFill>
                  <a:schemeClr val="tx1"/>
                </a:solidFill>
                <a:latin typeface="+mj-lt"/>
              </a:rPr>
              <a:t>bottom</a:t>
            </a:r>
            <a:endParaRPr lang="es-ES_tradnl" sz="1600" b="0" i="1" dirty="0">
              <a:solidFill>
                <a:schemeClr val="tx1"/>
              </a:solidFill>
              <a:latin typeface="+mj-lt"/>
            </a:endParaRPr>
          </a:p>
        </p:txBody>
      </p:sp>
      <p:sp>
        <p:nvSpPr>
          <p:cNvPr id="42" name="13 CuadroTexto"/>
          <p:cNvSpPr>
            <a:spLocks noChangeArrowheads="1"/>
          </p:cNvSpPr>
          <p:nvPr/>
        </p:nvSpPr>
        <p:spPr bwMode="auto">
          <a:xfrm>
            <a:off x="3012124" y="4694066"/>
            <a:ext cx="2242627"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a:t>
            </a:r>
            <a:r>
              <a:rPr lang="es-ES_tradnl" altLang="es-ES" sz="2000" b="0" dirty="0" smtClean="0">
                <a:solidFill>
                  <a:schemeClr val="bg1"/>
                </a:solidFill>
                <a:latin typeface="+mj-lt"/>
              </a:rPr>
              <a:t>-position</a:t>
            </a:r>
            <a:endParaRPr lang="es-ES_tradnl" altLang="es-ES" sz="2000" b="0" dirty="0">
              <a:solidFill>
                <a:schemeClr val="bg1"/>
              </a:solidFill>
              <a:latin typeface="+mj-lt"/>
            </a:endParaRPr>
          </a:p>
        </p:txBody>
      </p:sp>
      <p:sp>
        <p:nvSpPr>
          <p:cNvPr id="45" name="11 CuadroTexto"/>
          <p:cNvSpPr txBox="1">
            <a:spLocks noChangeArrowheads="1"/>
          </p:cNvSpPr>
          <p:nvPr/>
        </p:nvSpPr>
        <p:spPr bwMode="auto">
          <a:xfrm>
            <a:off x="5734953" y="4687754"/>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Dos valores de longitud | Dos valores de porcentaje</a:t>
            </a:r>
            <a:endParaRPr lang="es-ES_tradnl" sz="1600" b="0" dirty="0">
              <a:solidFill>
                <a:schemeClr val="tx1"/>
              </a:solidFill>
              <a:latin typeface="+mj-lt"/>
            </a:endParaRPr>
          </a:p>
        </p:txBody>
      </p:sp>
      <p:cxnSp>
        <p:nvCxnSpPr>
          <p:cNvPr id="46" name="38 Conector recto"/>
          <p:cNvCxnSpPr>
            <a:cxnSpLocks noChangeShapeType="1"/>
            <a:stCxn id="42" idx="3"/>
            <a:endCxn id="45" idx="1"/>
          </p:cNvCxnSpPr>
          <p:nvPr/>
        </p:nvCxnSpPr>
        <p:spPr bwMode="auto">
          <a:xfrm flipV="1">
            <a:off x="5254751" y="4878314"/>
            <a:ext cx="480202" cy="23473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47" name="38 Conector recto"/>
          <p:cNvCxnSpPr>
            <a:cxnSpLocks noChangeShapeType="1"/>
            <a:stCxn id="42" idx="3"/>
            <a:endCxn id="41" idx="1"/>
          </p:cNvCxnSpPr>
          <p:nvPr/>
        </p:nvCxnSpPr>
        <p:spPr bwMode="auto">
          <a:xfrm>
            <a:off x="5254751" y="5113047"/>
            <a:ext cx="480202" cy="26130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1" name="11 CuadroTexto"/>
          <p:cNvSpPr txBox="1">
            <a:spLocks noChangeArrowheads="1"/>
          </p:cNvSpPr>
          <p:nvPr/>
        </p:nvSpPr>
        <p:spPr bwMode="auto">
          <a:xfrm>
            <a:off x="5734953" y="6211829"/>
            <a:ext cx="4759608"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 pueden abreviar todas las propiedades en una sola</a:t>
            </a:r>
            <a:endParaRPr lang="es-ES_tradnl" sz="1600" b="0" dirty="0">
              <a:solidFill>
                <a:schemeClr val="tx1"/>
              </a:solidFill>
              <a:latin typeface="+mj-lt"/>
            </a:endParaRPr>
          </a:p>
        </p:txBody>
      </p:sp>
      <p:sp>
        <p:nvSpPr>
          <p:cNvPr id="32" name="13 CuadroTexto"/>
          <p:cNvSpPr>
            <a:spLocks noChangeArrowheads="1"/>
          </p:cNvSpPr>
          <p:nvPr/>
        </p:nvSpPr>
        <p:spPr bwMode="auto">
          <a:xfrm>
            <a:off x="3012125" y="6165784"/>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a:t>
            </a:r>
            <a:endParaRPr lang="es-ES_tradnl" altLang="es-ES" sz="2000" b="0" dirty="0">
              <a:solidFill>
                <a:schemeClr val="bg1"/>
              </a:solidFill>
              <a:latin typeface="+mj-lt"/>
            </a:endParaRPr>
          </a:p>
        </p:txBody>
      </p:sp>
      <p:cxnSp>
        <p:nvCxnSpPr>
          <p:cNvPr id="35" name="38 Conector recto"/>
          <p:cNvCxnSpPr>
            <a:cxnSpLocks noChangeShapeType="1"/>
            <a:stCxn id="32" idx="3"/>
            <a:endCxn id="31" idx="1"/>
          </p:cNvCxnSpPr>
          <p:nvPr/>
        </p:nvCxnSpPr>
        <p:spPr bwMode="auto">
          <a:xfrm flipV="1">
            <a:off x="5254752" y="6402389"/>
            <a:ext cx="480201" cy="21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89822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17</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G.</a:t>
            </a:r>
            <a:r>
              <a:rPr lang="es-ES_tradnl" altLang="es-ES" sz="2000" b="0" dirty="0" smtClean="0">
                <a:solidFill>
                  <a:schemeClr val="tx1"/>
                </a:solidFill>
                <a:latin typeface="+mj-lt"/>
              </a:rPr>
              <a:t> Fondo</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727875" y="1796854"/>
            <a:ext cx="5269306"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err="1" smtClean="0">
                <a:latin typeface="+mj-lt"/>
              </a:rPr>
              <a:t>scroll</a:t>
            </a:r>
            <a:r>
              <a:rPr lang="es-ES_tradnl" sz="1600" dirty="0" smtClean="0">
                <a:latin typeface="+mj-lt"/>
              </a:rPr>
              <a:t> | </a:t>
            </a:r>
            <a:r>
              <a:rPr lang="es-ES_tradnl" sz="1600" dirty="0" err="1" smtClean="0">
                <a:latin typeface="+mj-lt"/>
              </a:rPr>
              <a:t>fixed</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247672" y="1987414"/>
            <a:ext cx="480203" cy="200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05045" y="1570440"/>
            <a:ext cx="2242627"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background-attachment</a:t>
            </a:r>
            <a:endParaRPr lang="es-ES_tradnl" altLang="es-ES" sz="2000" b="0" dirty="0">
              <a:solidFill>
                <a:schemeClr val="bg1"/>
              </a:solidFill>
              <a:latin typeface="+mj-lt"/>
            </a:endParaRPr>
          </a:p>
        </p:txBody>
      </p:sp>
      <p:sp>
        <p:nvSpPr>
          <p:cNvPr id="36" name="11 CuadroTexto"/>
          <p:cNvSpPr txBox="1">
            <a:spLocks noChangeArrowheads="1"/>
          </p:cNvSpPr>
          <p:nvPr/>
        </p:nvSpPr>
        <p:spPr bwMode="auto">
          <a:xfrm>
            <a:off x="5734952" y="2996038"/>
            <a:ext cx="5262230"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cover</a:t>
            </a:r>
            <a:r>
              <a:rPr lang="es-ES_tradnl" sz="1600" i="1" dirty="0" smtClean="0">
                <a:latin typeface="+mj-lt"/>
              </a:rPr>
              <a:t>:</a:t>
            </a:r>
            <a:r>
              <a:rPr lang="es-ES_tradnl" sz="1600" dirty="0" smtClean="0">
                <a:latin typeface="+mj-lt"/>
              </a:rPr>
              <a:t> estira la imagen para que ocupe toda la caja (ojo a las deformaciones)</a:t>
            </a:r>
            <a:endParaRPr lang="es-ES_tradnl" sz="1600" b="0" i="1" dirty="0">
              <a:solidFill>
                <a:schemeClr val="tx1"/>
              </a:solidFill>
              <a:latin typeface="+mj-lt"/>
            </a:endParaRPr>
          </a:p>
        </p:txBody>
      </p:sp>
      <p:sp>
        <p:nvSpPr>
          <p:cNvPr id="27" name="13 CuadroTexto"/>
          <p:cNvSpPr>
            <a:spLocks noChangeArrowheads="1"/>
          </p:cNvSpPr>
          <p:nvPr/>
        </p:nvSpPr>
        <p:spPr bwMode="auto">
          <a:xfrm>
            <a:off x="3005045" y="3098065"/>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background-size</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3" y="2433780"/>
            <a:ext cx="52693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Dos valores absolutos o relativos que marcan el ancho y alto</a:t>
            </a:r>
            <a:endParaRPr lang="es-ES_tradnl" sz="1600" b="0" dirty="0">
              <a:solidFill>
                <a:schemeClr val="tx1"/>
              </a:solidFill>
              <a:latin typeface="+mj-lt"/>
            </a:endParaRPr>
          </a:p>
        </p:txBody>
      </p:sp>
      <p:cxnSp>
        <p:nvCxnSpPr>
          <p:cNvPr id="30" name="38 Conector recto"/>
          <p:cNvCxnSpPr>
            <a:cxnSpLocks noChangeShapeType="1"/>
            <a:stCxn id="27" idx="3"/>
            <a:endCxn id="29" idx="1"/>
          </p:cNvCxnSpPr>
          <p:nvPr/>
        </p:nvCxnSpPr>
        <p:spPr bwMode="auto">
          <a:xfrm flipV="1">
            <a:off x="5247672" y="2624340"/>
            <a:ext cx="480201" cy="71054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8 Conector recto"/>
          <p:cNvCxnSpPr>
            <a:cxnSpLocks noChangeShapeType="1"/>
            <a:stCxn id="27" idx="3"/>
            <a:endCxn id="36" idx="1"/>
          </p:cNvCxnSpPr>
          <p:nvPr/>
        </p:nvCxnSpPr>
        <p:spPr bwMode="auto">
          <a:xfrm flipV="1">
            <a:off x="5247672" y="3325187"/>
            <a:ext cx="487280" cy="969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5" name="11 CuadroTexto"/>
          <p:cNvSpPr txBox="1">
            <a:spLocks noChangeArrowheads="1"/>
          </p:cNvSpPr>
          <p:nvPr/>
        </p:nvSpPr>
        <p:spPr bwMode="auto">
          <a:xfrm>
            <a:off x="5727872" y="3817962"/>
            <a:ext cx="5269309"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contain</a:t>
            </a:r>
            <a:r>
              <a:rPr lang="es-ES_tradnl" sz="1600" i="1" dirty="0" smtClean="0">
                <a:latin typeface="+mj-lt"/>
              </a:rPr>
              <a:t>:</a:t>
            </a:r>
            <a:r>
              <a:rPr lang="es-ES_tradnl" sz="1600" b="1" i="1" dirty="0" smtClean="0">
                <a:latin typeface="+mj-lt"/>
              </a:rPr>
              <a:t> </a:t>
            </a:r>
            <a:r>
              <a:rPr lang="es-ES_tradnl" sz="1600" dirty="0" smtClean="0">
                <a:latin typeface="+mj-lt"/>
              </a:rPr>
              <a:t>ajusta la imagen para que se vea completa. No la deforma</a:t>
            </a:r>
            <a:endParaRPr lang="es-ES_tradnl" sz="1600" b="0" i="1" dirty="0">
              <a:solidFill>
                <a:schemeClr val="tx1"/>
              </a:solidFill>
              <a:latin typeface="+mj-lt"/>
            </a:endParaRPr>
          </a:p>
        </p:txBody>
      </p:sp>
      <p:cxnSp>
        <p:nvCxnSpPr>
          <p:cNvPr id="46" name="38 Conector recto"/>
          <p:cNvCxnSpPr>
            <a:cxnSpLocks noChangeShapeType="1"/>
            <a:stCxn id="27" idx="3"/>
            <a:endCxn id="45" idx="1"/>
          </p:cNvCxnSpPr>
          <p:nvPr/>
        </p:nvCxnSpPr>
        <p:spPr bwMode="auto">
          <a:xfrm>
            <a:off x="5247672" y="3334881"/>
            <a:ext cx="480200" cy="81223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69088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18</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H</a:t>
            </a:r>
            <a:r>
              <a:rPr lang="es-ES_tradnl" altLang="es-ES" sz="2000" dirty="0" smtClean="0">
                <a:solidFill>
                  <a:schemeClr val="tx1"/>
                </a:solidFill>
                <a:latin typeface="+mj-lt"/>
              </a:rPr>
              <a:t>. Visualización</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727876" y="1169436"/>
            <a:ext cx="5269306"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Indica el tipo de visualización de la caja</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254755" y="1359996"/>
            <a:ext cx="473121" cy="65369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12128" y="1776878"/>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display</a:t>
            </a:r>
            <a:endParaRPr lang="es-ES_tradnl" altLang="es-ES" sz="2000" b="0" dirty="0">
              <a:solidFill>
                <a:schemeClr val="bg1"/>
              </a:solidFill>
              <a:latin typeface="+mj-lt"/>
            </a:endParaRPr>
          </a:p>
        </p:txBody>
      </p:sp>
      <p:sp>
        <p:nvSpPr>
          <p:cNvPr id="36" name="11 CuadroTexto"/>
          <p:cNvSpPr txBox="1">
            <a:spLocks noChangeArrowheads="1"/>
          </p:cNvSpPr>
          <p:nvPr/>
        </p:nvSpPr>
        <p:spPr bwMode="auto">
          <a:xfrm>
            <a:off x="5734953" y="2429622"/>
            <a:ext cx="5262230"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none</a:t>
            </a:r>
            <a:r>
              <a:rPr lang="es-ES_tradnl" sz="1600" i="1" dirty="0" smtClean="0">
                <a:latin typeface="+mj-lt"/>
              </a:rPr>
              <a:t>: </a:t>
            </a:r>
            <a:r>
              <a:rPr lang="es-ES_tradnl" sz="1600" dirty="0" smtClean="0">
                <a:latin typeface="+mj-lt"/>
              </a:rPr>
              <a:t>deja de mostrar el elemento. El resto de elementos actúa como si no estuviera</a:t>
            </a:r>
            <a:endParaRPr lang="es-ES_tradnl" sz="1600" b="0" i="1" dirty="0">
              <a:solidFill>
                <a:schemeClr val="tx1"/>
              </a:solidFill>
              <a:latin typeface="+mj-lt"/>
            </a:endParaRPr>
          </a:p>
        </p:txBody>
      </p:sp>
      <p:sp>
        <p:nvSpPr>
          <p:cNvPr id="27" name="13 CuadroTexto"/>
          <p:cNvSpPr>
            <a:spLocks noChangeArrowheads="1"/>
          </p:cNvSpPr>
          <p:nvPr/>
        </p:nvSpPr>
        <p:spPr bwMode="auto">
          <a:xfrm>
            <a:off x="3012127" y="3401338"/>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visibility</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3" y="1684546"/>
            <a:ext cx="5269309"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Permite convertir un elemento de línea en bloque y viceversa (</a:t>
            </a:r>
            <a:r>
              <a:rPr lang="es-ES_tradnl" sz="1600" i="1" dirty="0" err="1" smtClean="0">
                <a:latin typeface="+mj-lt"/>
              </a:rPr>
              <a:t>inline</a:t>
            </a:r>
            <a:r>
              <a:rPr lang="es-ES_tradnl" sz="1600" i="1" dirty="0" smtClean="0">
                <a:latin typeface="+mj-lt"/>
              </a:rPr>
              <a:t> / block)</a:t>
            </a:r>
            <a:endParaRPr lang="es-ES_tradnl" sz="1600" b="0" dirty="0">
              <a:solidFill>
                <a:schemeClr val="tx1"/>
              </a:solidFill>
              <a:latin typeface="+mj-lt"/>
            </a:endParaRPr>
          </a:p>
        </p:txBody>
      </p:sp>
      <p:cxnSp>
        <p:nvCxnSpPr>
          <p:cNvPr id="30" name="38 Conector recto"/>
          <p:cNvCxnSpPr>
            <a:cxnSpLocks noChangeShapeType="1"/>
            <a:stCxn id="23" idx="3"/>
            <a:endCxn id="29" idx="1"/>
          </p:cNvCxnSpPr>
          <p:nvPr/>
        </p:nvCxnSpPr>
        <p:spPr bwMode="auto">
          <a:xfrm>
            <a:off x="5254755" y="2013694"/>
            <a:ext cx="473118"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8 Conector recto"/>
          <p:cNvCxnSpPr>
            <a:cxnSpLocks noChangeShapeType="1"/>
            <a:stCxn id="23" idx="3"/>
            <a:endCxn id="36" idx="1"/>
          </p:cNvCxnSpPr>
          <p:nvPr/>
        </p:nvCxnSpPr>
        <p:spPr bwMode="auto">
          <a:xfrm>
            <a:off x="5254755" y="2013694"/>
            <a:ext cx="480198" cy="74507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5" name="11 CuadroTexto"/>
          <p:cNvSpPr txBox="1">
            <a:spLocks noChangeArrowheads="1"/>
          </p:cNvSpPr>
          <p:nvPr/>
        </p:nvSpPr>
        <p:spPr bwMode="auto">
          <a:xfrm>
            <a:off x="5727873" y="3190544"/>
            <a:ext cx="52693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smtClean="0">
                <a:latin typeface="+mj-lt"/>
              </a:rPr>
              <a:t>visible:</a:t>
            </a:r>
            <a:r>
              <a:rPr lang="es-ES_tradnl" sz="1600" b="1" i="1" dirty="0" smtClean="0">
                <a:latin typeface="+mj-lt"/>
              </a:rPr>
              <a:t> </a:t>
            </a:r>
            <a:r>
              <a:rPr lang="es-ES_tradnl" sz="1600" i="1" dirty="0" smtClean="0">
                <a:latin typeface="+mj-lt"/>
              </a:rPr>
              <a:t>muestra el elemento</a:t>
            </a:r>
            <a:endParaRPr lang="es-ES_tradnl" sz="1600" b="0" i="1" dirty="0">
              <a:solidFill>
                <a:schemeClr val="tx1"/>
              </a:solidFill>
              <a:latin typeface="+mj-lt"/>
            </a:endParaRPr>
          </a:p>
        </p:txBody>
      </p:sp>
      <p:cxnSp>
        <p:nvCxnSpPr>
          <p:cNvPr id="46" name="38 Conector recto"/>
          <p:cNvCxnSpPr>
            <a:cxnSpLocks noChangeShapeType="1"/>
            <a:stCxn id="27" idx="3"/>
            <a:endCxn id="45" idx="1"/>
          </p:cNvCxnSpPr>
          <p:nvPr/>
        </p:nvCxnSpPr>
        <p:spPr bwMode="auto">
          <a:xfrm flipV="1">
            <a:off x="5254754" y="3381104"/>
            <a:ext cx="473119" cy="25705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1" name="11 CuadroTexto"/>
          <p:cNvSpPr txBox="1">
            <a:spLocks noChangeArrowheads="1"/>
          </p:cNvSpPr>
          <p:nvPr/>
        </p:nvSpPr>
        <p:spPr bwMode="auto">
          <a:xfrm>
            <a:off x="5734953" y="3684410"/>
            <a:ext cx="526930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hidden</a:t>
            </a:r>
            <a:r>
              <a:rPr lang="es-ES_tradnl" sz="1600" i="1" dirty="0" smtClean="0">
                <a:latin typeface="+mj-lt"/>
              </a:rPr>
              <a:t>:</a:t>
            </a:r>
            <a:r>
              <a:rPr lang="es-ES_tradnl" sz="1600" b="1" i="1" dirty="0" smtClean="0">
                <a:latin typeface="+mj-lt"/>
              </a:rPr>
              <a:t> </a:t>
            </a:r>
            <a:r>
              <a:rPr lang="es-ES_tradnl" sz="1600" dirty="0" smtClean="0">
                <a:latin typeface="+mj-lt"/>
              </a:rPr>
              <a:t>oculta el elemento, pero le respeta su sitio</a:t>
            </a:r>
            <a:endParaRPr lang="es-ES_tradnl" sz="1600" b="0" i="1" dirty="0">
              <a:solidFill>
                <a:schemeClr val="tx1"/>
              </a:solidFill>
              <a:latin typeface="+mj-lt"/>
            </a:endParaRPr>
          </a:p>
        </p:txBody>
      </p:sp>
      <p:cxnSp>
        <p:nvCxnSpPr>
          <p:cNvPr id="32" name="38 Conector recto"/>
          <p:cNvCxnSpPr>
            <a:cxnSpLocks noChangeShapeType="1"/>
            <a:stCxn id="27" idx="3"/>
            <a:endCxn id="31" idx="1"/>
          </p:cNvCxnSpPr>
          <p:nvPr/>
        </p:nvCxnSpPr>
        <p:spPr bwMode="auto">
          <a:xfrm>
            <a:off x="5254754" y="3638154"/>
            <a:ext cx="480199" cy="23681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1026" name="Picture 2" descr="Diferencias visuales entre las propiedades display y vi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93" y="4281581"/>
            <a:ext cx="4089315" cy="2483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964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19</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H</a:t>
            </a:r>
            <a:r>
              <a:rPr lang="es-ES_tradnl" altLang="es-ES" sz="2000" dirty="0" smtClean="0">
                <a:solidFill>
                  <a:schemeClr val="tx1"/>
                </a:solidFill>
                <a:latin typeface="+mj-lt"/>
              </a:rPr>
              <a:t>. Visualización</a:t>
            </a:r>
            <a:endParaRPr lang="es-ES_tradnl" altLang="es-ES" sz="2000" b="0" dirty="0">
              <a:solidFill>
                <a:schemeClr val="tx1"/>
              </a:solidFill>
              <a:latin typeface="+mj-lt"/>
            </a:endParaRPr>
          </a:p>
        </p:txBody>
      </p:sp>
      <p:sp>
        <p:nvSpPr>
          <p:cNvPr id="14" name="11 CuadroTexto"/>
          <p:cNvSpPr txBox="1">
            <a:spLocks noChangeArrowheads="1"/>
          </p:cNvSpPr>
          <p:nvPr/>
        </p:nvSpPr>
        <p:spPr bwMode="auto">
          <a:xfrm>
            <a:off x="5727876" y="1169436"/>
            <a:ext cx="5511502"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Controla lo que ocurre con el contenido que no cabe en la caja</a:t>
            </a:r>
            <a:endParaRPr lang="es-ES_tradnl" sz="1600" b="0" dirty="0">
              <a:solidFill>
                <a:schemeClr val="tx1"/>
              </a:solidFill>
              <a:latin typeface="+mj-lt"/>
            </a:endParaRPr>
          </a:p>
        </p:txBody>
      </p:sp>
      <p:cxnSp>
        <p:nvCxnSpPr>
          <p:cNvPr id="15" name="38 Conector recto"/>
          <p:cNvCxnSpPr>
            <a:cxnSpLocks noChangeShapeType="1"/>
            <a:stCxn id="23" idx="3"/>
            <a:endCxn id="14" idx="1"/>
          </p:cNvCxnSpPr>
          <p:nvPr/>
        </p:nvCxnSpPr>
        <p:spPr bwMode="auto">
          <a:xfrm flipV="1">
            <a:off x="5254755" y="1359996"/>
            <a:ext cx="473121" cy="65369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3012128" y="1776878"/>
            <a:ext cx="2242627"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overflow</a:t>
            </a:r>
            <a:endParaRPr lang="es-ES_tradnl" altLang="es-ES" sz="2000" b="0" dirty="0">
              <a:solidFill>
                <a:schemeClr val="bg1"/>
              </a:solidFill>
              <a:latin typeface="+mj-lt"/>
            </a:endParaRPr>
          </a:p>
        </p:txBody>
      </p:sp>
      <p:sp>
        <p:nvSpPr>
          <p:cNvPr id="36" name="11 CuadroTexto"/>
          <p:cNvSpPr txBox="1">
            <a:spLocks noChangeArrowheads="1"/>
          </p:cNvSpPr>
          <p:nvPr/>
        </p:nvSpPr>
        <p:spPr bwMode="auto">
          <a:xfrm>
            <a:off x="5727872" y="2246985"/>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hidden</a:t>
            </a:r>
            <a:r>
              <a:rPr lang="es-ES_tradnl" sz="1600" i="1" dirty="0" smtClean="0">
                <a:latin typeface="+mj-lt"/>
              </a:rPr>
              <a:t>: </a:t>
            </a:r>
            <a:r>
              <a:rPr lang="es-ES_tradnl" sz="1600" dirty="0" smtClean="0">
                <a:latin typeface="+mj-lt"/>
              </a:rPr>
              <a:t>lo que no cabe queda completamente oculto</a:t>
            </a:r>
            <a:endParaRPr lang="es-ES_tradnl" sz="1600" b="0" i="1" dirty="0">
              <a:solidFill>
                <a:schemeClr val="tx1"/>
              </a:solidFill>
              <a:latin typeface="+mj-lt"/>
            </a:endParaRPr>
          </a:p>
        </p:txBody>
      </p:sp>
      <p:sp>
        <p:nvSpPr>
          <p:cNvPr id="29" name="11 CuadroTexto"/>
          <p:cNvSpPr txBox="1">
            <a:spLocks noChangeArrowheads="1"/>
          </p:cNvSpPr>
          <p:nvPr/>
        </p:nvSpPr>
        <p:spPr bwMode="auto">
          <a:xfrm>
            <a:off x="5727873" y="1684546"/>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smtClean="0">
                <a:latin typeface="+mj-lt"/>
              </a:rPr>
              <a:t>Visible: </a:t>
            </a:r>
            <a:r>
              <a:rPr lang="es-ES_tradnl" sz="1600" dirty="0" smtClean="0">
                <a:latin typeface="+mj-lt"/>
              </a:rPr>
              <a:t>lo que no cabe se muestra igualmente</a:t>
            </a:r>
            <a:endParaRPr lang="es-ES_tradnl" sz="1600" b="0" i="1" dirty="0">
              <a:solidFill>
                <a:schemeClr val="tx1"/>
              </a:solidFill>
              <a:latin typeface="+mj-lt"/>
            </a:endParaRPr>
          </a:p>
        </p:txBody>
      </p:sp>
      <p:cxnSp>
        <p:nvCxnSpPr>
          <p:cNvPr id="30" name="38 Conector recto"/>
          <p:cNvCxnSpPr>
            <a:cxnSpLocks noChangeShapeType="1"/>
            <a:stCxn id="23" idx="3"/>
            <a:endCxn id="29" idx="1"/>
          </p:cNvCxnSpPr>
          <p:nvPr/>
        </p:nvCxnSpPr>
        <p:spPr bwMode="auto">
          <a:xfrm>
            <a:off x="5254755" y="2013694"/>
            <a:ext cx="473118"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8 Conector recto"/>
          <p:cNvCxnSpPr>
            <a:cxnSpLocks noChangeShapeType="1"/>
            <a:stCxn id="23" idx="3"/>
            <a:endCxn id="36" idx="1"/>
          </p:cNvCxnSpPr>
          <p:nvPr/>
        </p:nvCxnSpPr>
        <p:spPr bwMode="auto">
          <a:xfrm>
            <a:off x="5254755" y="2013694"/>
            <a:ext cx="473117" cy="42385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5" name="11 CuadroTexto"/>
          <p:cNvSpPr txBox="1">
            <a:spLocks noChangeArrowheads="1"/>
          </p:cNvSpPr>
          <p:nvPr/>
        </p:nvSpPr>
        <p:spPr bwMode="auto">
          <a:xfrm>
            <a:off x="5727872" y="2804522"/>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i="1" dirty="0" err="1" smtClean="0">
                <a:latin typeface="+mj-lt"/>
              </a:rPr>
              <a:t>scroll</a:t>
            </a:r>
            <a:r>
              <a:rPr lang="es-ES_tradnl" sz="1600" i="1" dirty="0" smtClean="0">
                <a:latin typeface="+mj-lt"/>
              </a:rPr>
              <a:t>: </a:t>
            </a:r>
            <a:r>
              <a:rPr lang="es-ES_tradnl" sz="1600" dirty="0" smtClean="0">
                <a:latin typeface="+mj-lt"/>
              </a:rPr>
              <a:t>con barra de desplazamiento</a:t>
            </a:r>
            <a:endParaRPr lang="es-ES_tradnl" sz="1600" b="0" i="1" dirty="0">
              <a:solidFill>
                <a:schemeClr val="tx1"/>
              </a:solidFill>
              <a:latin typeface="+mj-lt"/>
            </a:endParaRPr>
          </a:p>
        </p:txBody>
      </p:sp>
      <p:cxnSp>
        <p:nvCxnSpPr>
          <p:cNvPr id="46" name="38 Conector recto"/>
          <p:cNvCxnSpPr>
            <a:cxnSpLocks noChangeShapeType="1"/>
            <a:stCxn id="23" idx="3"/>
            <a:endCxn id="45" idx="1"/>
          </p:cNvCxnSpPr>
          <p:nvPr/>
        </p:nvCxnSpPr>
        <p:spPr bwMode="auto">
          <a:xfrm>
            <a:off x="5254755" y="2013694"/>
            <a:ext cx="473117" cy="98138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2050" name="Picture 2" descr="Ejemplo de propiedad ove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607" y="3349196"/>
            <a:ext cx="44862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03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902829" y="271547"/>
            <a:ext cx="9139116" cy="708932"/>
          </a:xfrm>
        </p:spPr>
        <p:txBody>
          <a:bodyPr/>
          <a:lstStyle/>
          <a:p>
            <a:r>
              <a:rPr lang="es-ES" i="1" dirty="0">
                <a:latin typeface="Decima Nova Pro" panose="02000506000000020004" pitchFamily="50" charset="0"/>
              </a:rPr>
              <a:t>ÍNDICE</a:t>
            </a: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0" name="Rectángulo 9">
            <a:extLst>
              <a:ext uri="{FF2B5EF4-FFF2-40B4-BE49-F238E27FC236}">
                <a16:creationId xmlns:a16="http://schemas.microsoft.com/office/drawing/2014/main" id="{45B86C40-C0E7-4603-A934-CEC8F34DF50C}"/>
              </a:ext>
            </a:extLst>
          </p:cNvPr>
          <p:cNvSpPr/>
          <p:nvPr/>
        </p:nvSpPr>
        <p:spPr>
          <a:xfrm>
            <a:off x="3048000" y="1159135"/>
            <a:ext cx="7155457" cy="2554545"/>
          </a:xfrm>
          <a:prstGeom prst="rect">
            <a:avLst/>
          </a:prstGeom>
        </p:spPr>
        <p:txBody>
          <a:bodyPr wrap="square">
            <a:spAutoFit/>
          </a:bodyPr>
          <a:lstStyle/>
          <a:p>
            <a:pPr>
              <a:spcBef>
                <a:spcPct val="0"/>
              </a:spcBef>
              <a:buFontTx/>
              <a:buAutoNum type="arabicPeriod"/>
            </a:pPr>
            <a:r>
              <a:rPr lang="es-ES_tradnl" altLang="es-ES" sz="3200" dirty="0" smtClean="0"/>
              <a:t>Introducción</a:t>
            </a:r>
            <a:endParaRPr lang="es-ES_tradnl" altLang="es-ES" sz="3200" dirty="0"/>
          </a:p>
          <a:p>
            <a:pPr>
              <a:spcBef>
                <a:spcPct val="0"/>
              </a:spcBef>
              <a:buFontTx/>
              <a:buAutoNum type="arabicPeriod" startAt="2"/>
            </a:pPr>
            <a:r>
              <a:rPr lang="es-ES_tradnl" altLang="es-ES" sz="3200" dirty="0" smtClean="0"/>
              <a:t>Etiquetas semánticas</a:t>
            </a:r>
          </a:p>
          <a:p>
            <a:pPr>
              <a:spcBef>
                <a:spcPct val="0"/>
              </a:spcBef>
              <a:buFontTx/>
              <a:buAutoNum type="arabicPeriod" startAt="2"/>
            </a:pPr>
            <a:r>
              <a:rPr lang="es-ES_tradnl" altLang="es-ES" sz="3200" dirty="0" smtClean="0"/>
              <a:t>Modelo de cajas</a:t>
            </a:r>
          </a:p>
          <a:p>
            <a:pPr>
              <a:spcBef>
                <a:spcPct val="0"/>
              </a:spcBef>
              <a:buFontTx/>
              <a:buAutoNum type="arabicPeriod" startAt="2"/>
            </a:pPr>
            <a:r>
              <a:rPr lang="es-ES_tradnl" altLang="es-ES" sz="3200" dirty="0" smtClean="0"/>
              <a:t>Posicionamiento</a:t>
            </a:r>
          </a:p>
          <a:p>
            <a:pPr>
              <a:spcBef>
                <a:spcPct val="0"/>
              </a:spcBef>
              <a:buFontTx/>
              <a:buAutoNum type="arabicPeriod" startAt="2"/>
            </a:pPr>
            <a:r>
              <a:rPr lang="es-ES_tradnl" altLang="es-ES" sz="3200" dirty="0" err="1" smtClean="0"/>
              <a:t>Flexbox</a:t>
            </a:r>
            <a:endParaRPr lang="es-ES_tradnl" altLang="es-ES" sz="3200" dirty="0"/>
          </a:p>
        </p:txBody>
      </p:sp>
      <p:sp>
        <p:nvSpPr>
          <p:cNvPr id="12" name="Marcador de número de diapositiva 11">
            <a:extLst>
              <a:ext uri="{FF2B5EF4-FFF2-40B4-BE49-F238E27FC236}">
                <a16:creationId xmlns:a16="http://schemas.microsoft.com/office/drawing/2014/main" id="{CBAA5EC3-7433-478D-A064-D14C5F83EF4B}"/>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a:t>
            </a:fld>
            <a:endParaRPr lang="es-ES" i="1" dirty="0">
              <a:solidFill>
                <a:srgbClr val="DC001B"/>
              </a:solidFill>
              <a:latin typeface="Decima Nova Pro" panose="02000506000000020004" pitchFamily="50" charset="0"/>
            </a:endParaRPr>
          </a:p>
        </p:txBody>
      </p:sp>
    </p:spTree>
    <p:extLst>
      <p:ext uri="{BB962C8B-B14F-4D97-AF65-F5344CB8AC3E}">
        <p14:creationId xmlns:p14="http://schemas.microsoft.com/office/powerpoint/2010/main" val="3625797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indent="-457200">
              <a:spcBef>
                <a:spcPct val="0"/>
              </a:spcBef>
              <a:buFont typeface="+mj-lt"/>
              <a:buAutoNum type="arabicPeriod"/>
              <a:defRPr/>
            </a:pPr>
            <a:r>
              <a:rPr lang="es-ES_tradnl" altLang="es-ES" sz="1600" i="1" dirty="0" err="1" smtClean="0">
                <a:latin typeface="Decima Nova Pro" panose="02000506000000020004" pitchFamily="50" charset="0"/>
              </a:rPr>
              <a:t>Flexbox</a:t>
            </a:r>
            <a:endParaRPr lang="es-ES_tradnl" altLang="es-ES" sz="1600" i="1" dirty="0" smtClean="0">
              <a:latin typeface="Decima Nova Pro" panose="02000506000000020004" pitchFamily="50" charset="0"/>
            </a:endParaRPr>
          </a:p>
          <a:p>
            <a:pPr marL="342900" lvl="1" indent="-342900">
              <a:spcBef>
                <a:spcPct val="0"/>
              </a:spcBef>
              <a:buFont typeface="+mj-lt"/>
              <a:buAutoNum type="alphaLcPeriod"/>
              <a:defRPr/>
            </a:pPr>
            <a:endParaRPr lang="es-ES_tradnl" altLang="es-ES" sz="1600" i="1" dirty="0">
              <a:latin typeface="Decima Nova Pro" panose="02000506000000020004" pitchFamily="50" charset="0"/>
            </a:endParaRPr>
          </a:p>
          <a:p>
            <a:pPr marL="342900" lvl="1" indent="-342900">
              <a:spcBef>
                <a:spcPct val="0"/>
              </a:spcBef>
              <a:buFont typeface="+mj-lt"/>
              <a:buAutoNum type="alphaLcPeriod"/>
              <a:defRPr/>
            </a:pP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20</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A. Selectores jerárquicos</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3012128" y="1776878"/>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a:solidFill>
                  <a:schemeClr val="bg1"/>
                </a:solidFill>
                <a:latin typeface="+mj-lt"/>
              </a:rPr>
              <a:t>s</a:t>
            </a:r>
            <a:r>
              <a:rPr lang="es-ES_tradnl" altLang="es-ES" sz="2000" b="0" dirty="0" smtClean="0">
                <a:solidFill>
                  <a:schemeClr val="bg1"/>
                </a:solidFill>
                <a:latin typeface="+mj-lt"/>
              </a:rPr>
              <a:t>elector1 selector2</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3" y="1684546"/>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Selecciona “los </a:t>
            </a:r>
            <a:r>
              <a:rPr lang="es-ES_tradnl" sz="1600" i="1" dirty="0" smtClean="0">
                <a:latin typeface="+mj-lt"/>
              </a:rPr>
              <a:t>selector2</a:t>
            </a:r>
            <a:r>
              <a:rPr lang="es-ES_tradnl" sz="1600" dirty="0" smtClean="0">
                <a:latin typeface="+mj-lt"/>
              </a:rPr>
              <a:t> que sean descendientes de un </a:t>
            </a:r>
            <a:r>
              <a:rPr lang="es-ES_tradnl" sz="1600" i="1" dirty="0" smtClean="0">
                <a:latin typeface="+mj-lt"/>
              </a:rPr>
              <a:t>selector1”</a:t>
            </a:r>
            <a:endParaRPr lang="es-ES_tradnl" sz="1600" b="0" dirty="0">
              <a:solidFill>
                <a:schemeClr val="tx1"/>
              </a:solidFill>
              <a:latin typeface="+mj-lt"/>
            </a:endParaRPr>
          </a:p>
        </p:txBody>
      </p:sp>
      <p:cxnSp>
        <p:nvCxnSpPr>
          <p:cNvPr id="30" name="38 Conector recto"/>
          <p:cNvCxnSpPr>
            <a:cxnSpLocks noChangeShapeType="1"/>
            <a:stCxn id="23" idx="3"/>
            <a:endCxn id="29" idx="1"/>
          </p:cNvCxnSpPr>
          <p:nvPr/>
        </p:nvCxnSpPr>
        <p:spPr bwMode="auto">
          <a:xfrm>
            <a:off x="5449824" y="2013694"/>
            <a:ext cx="278049"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5" name="11 CuadroTexto"/>
          <p:cNvSpPr txBox="1">
            <a:spLocks noChangeArrowheads="1"/>
          </p:cNvSpPr>
          <p:nvPr/>
        </p:nvSpPr>
        <p:spPr bwMode="auto">
          <a:xfrm>
            <a:off x="5727873" y="2770910"/>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a:t>Selecciona “los </a:t>
            </a:r>
            <a:r>
              <a:rPr lang="es-ES_tradnl" sz="1600" i="1" dirty="0"/>
              <a:t>selector2</a:t>
            </a:r>
            <a:r>
              <a:rPr lang="es-ES_tradnl" sz="1600" dirty="0"/>
              <a:t> que sean </a:t>
            </a:r>
            <a:r>
              <a:rPr lang="es-ES_tradnl" sz="1600" dirty="0" smtClean="0"/>
              <a:t>hijos </a:t>
            </a:r>
            <a:r>
              <a:rPr lang="es-ES_tradnl" sz="1600" dirty="0"/>
              <a:t>de un </a:t>
            </a:r>
            <a:r>
              <a:rPr lang="es-ES_tradnl" sz="1600" i="1" dirty="0"/>
              <a:t>selector1”</a:t>
            </a:r>
            <a:endParaRPr lang="es-ES_tradnl" sz="1600" dirty="0"/>
          </a:p>
        </p:txBody>
      </p:sp>
      <p:cxnSp>
        <p:nvCxnSpPr>
          <p:cNvPr id="46" name="38 Conector recto"/>
          <p:cNvCxnSpPr>
            <a:cxnSpLocks noChangeShapeType="1"/>
            <a:stCxn id="21" idx="3"/>
            <a:endCxn id="45" idx="1"/>
          </p:cNvCxnSpPr>
          <p:nvPr/>
        </p:nvCxnSpPr>
        <p:spPr bwMode="auto">
          <a:xfrm flipV="1">
            <a:off x="5449824" y="2961470"/>
            <a:ext cx="278049" cy="426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1" name="13 CuadroTexto"/>
          <p:cNvSpPr>
            <a:spLocks noChangeArrowheads="1"/>
          </p:cNvSpPr>
          <p:nvPr/>
        </p:nvSpPr>
        <p:spPr bwMode="auto">
          <a:xfrm>
            <a:off x="3012128" y="2728920"/>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selector1&gt;selector2</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5727873" y="3443296"/>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a:t>Selecciona “los </a:t>
            </a:r>
            <a:r>
              <a:rPr lang="es-ES_tradnl" sz="1600" i="1" dirty="0"/>
              <a:t>selector2</a:t>
            </a:r>
            <a:r>
              <a:rPr lang="es-ES_tradnl" sz="1600" dirty="0"/>
              <a:t> que sean </a:t>
            </a:r>
            <a:r>
              <a:rPr lang="es-ES_tradnl" sz="1600" smtClean="0"/>
              <a:t>hermanos adyacentes </a:t>
            </a:r>
            <a:r>
              <a:rPr lang="es-ES_tradnl" sz="1600" dirty="0"/>
              <a:t>de un </a:t>
            </a:r>
            <a:r>
              <a:rPr lang="es-ES_tradnl" sz="1600" i="1" dirty="0"/>
              <a:t>selector1”</a:t>
            </a:r>
            <a:endParaRPr lang="es-ES_tradnl" sz="1600" dirty="0"/>
          </a:p>
        </p:txBody>
      </p:sp>
      <p:cxnSp>
        <p:nvCxnSpPr>
          <p:cNvPr id="25" name="38 Conector recto"/>
          <p:cNvCxnSpPr>
            <a:cxnSpLocks noChangeShapeType="1"/>
            <a:stCxn id="26" idx="3"/>
            <a:endCxn id="24" idx="1"/>
          </p:cNvCxnSpPr>
          <p:nvPr/>
        </p:nvCxnSpPr>
        <p:spPr bwMode="auto">
          <a:xfrm>
            <a:off x="5449824" y="3772234"/>
            <a:ext cx="278049" cy="21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6" name="13 CuadroTexto"/>
          <p:cNvSpPr>
            <a:spLocks noChangeArrowheads="1"/>
          </p:cNvSpPr>
          <p:nvPr/>
        </p:nvSpPr>
        <p:spPr bwMode="auto">
          <a:xfrm>
            <a:off x="3012128" y="3535418"/>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selector1+selector2</a:t>
            </a:r>
            <a:endParaRPr lang="es-ES_tradnl" altLang="es-ES" sz="2000" b="0" dirty="0">
              <a:solidFill>
                <a:schemeClr val="bg1"/>
              </a:solidFill>
              <a:latin typeface="+mj-lt"/>
            </a:endParaRPr>
          </a:p>
        </p:txBody>
      </p:sp>
    </p:spTree>
    <p:extLst>
      <p:ext uri="{BB962C8B-B14F-4D97-AF65-F5344CB8AC3E}">
        <p14:creationId xmlns:p14="http://schemas.microsoft.com/office/powerpoint/2010/main" val="4102102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indent="-4572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21</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A. Selectores jerárquicos</a:t>
            </a:r>
            <a:endParaRPr lang="es-ES_tradnl" altLang="es-ES" sz="2000" b="0" dirty="0">
              <a:solidFill>
                <a:schemeClr val="tx1"/>
              </a:solidFill>
              <a:latin typeface="+mj-lt"/>
            </a:endParaRPr>
          </a:p>
        </p:txBody>
      </p:sp>
      <p:pic>
        <p:nvPicPr>
          <p:cNvPr id="17" name="Imagen 16"/>
          <p:cNvPicPr>
            <a:picLocks noChangeAspect="1"/>
          </p:cNvPicPr>
          <p:nvPr/>
        </p:nvPicPr>
        <p:blipFill>
          <a:blip r:embed="rId3"/>
          <a:stretch>
            <a:fillRect/>
          </a:stretch>
        </p:blipFill>
        <p:spPr>
          <a:xfrm>
            <a:off x="2769931" y="1864494"/>
            <a:ext cx="4772691" cy="3924848"/>
          </a:xfrm>
          <a:prstGeom prst="rect">
            <a:avLst/>
          </a:prstGeom>
        </p:spPr>
      </p:pic>
      <p:pic>
        <p:nvPicPr>
          <p:cNvPr id="3" name="Imagen 2"/>
          <p:cNvPicPr>
            <a:picLocks noChangeAspect="1"/>
          </p:cNvPicPr>
          <p:nvPr/>
        </p:nvPicPr>
        <p:blipFill>
          <a:blip r:embed="rId4"/>
          <a:stretch>
            <a:fillRect/>
          </a:stretch>
        </p:blipFill>
        <p:spPr>
          <a:xfrm>
            <a:off x="8295822" y="2312231"/>
            <a:ext cx="3248478" cy="3029373"/>
          </a:xfrm>
          <a:prstGeom prst="rect">
            <a:avLst/>
          </a:prstGeom>
        </p:spPr>
      </p:pic>
    </p:spTree>
    <p:extLst>
      <p:ext uri="{BB962C8B-B14F-4D97-AF65-F5344CB8AC3E}">
        <p14:creationId xmlns:p14="http://schemas.microsoft.com/office/powerpoint/2010/main" val="666061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22</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B</a:t>
            </a:r>
            <a:r>
              <a:rPr lang="es-ES_tradnl" altLang="es-ES" sz="2000" dirty="0" smtClean="0">
                <a:solidFill>
                  <a:schemeClr val="tx1"/>
                </a:solidFill>
                <a:latin typeface="+mj-lt"/>
              </a:rPr>
              <a:t>. Tipos de Posicionamiento</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3012126" y="2094800"/>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Tradicional</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3" y="1684546"/>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Las cajas tienen un sitio por defecto y se les aplica un desplazamiento.</a:t>
            </a:r>
            <a:endParaRPr lang="es-ES_tradnl" sz="1600" b="0" dirty="0">
              <a:solidFill>
                <a:schemeClr val="tx1"/>
              </a:solidFill>
              <a:latin typeface="+mj-lt"/>
            </a:endParaRPr>
          </a:p>
        </p:txBody>
      </p:sp>
      <p:cxnSp>
        <p:nvCxnSpPr>
          <p:cNvPr id="30" name="38 Conector recto"/>
          <p:cNvCxnSpPr>
            <a:cxnSpLocks noChangeShapeType="1"/>
            <a:stCxn id="23" idx="3"/>
            <a:endCxn id="29" idx="1"/>
          </p:cNvCxnSpPr>
          <p:nvPr/>
        </p:nvCxnSpPr>
        <p:spPr bwMode="auto">
          <a:xfrm flipV="1">
            <a:off x="5449822" y="2013695"/>
            <a:ext cx="278051" cy="31792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45" name="11 CuadroTexto"/>
          <p:cNvSpPr txBox="1">
            <a:spLocks noChangeArrowheads="1"/>
          </p:cNvSpPr>
          <p:nvPr/>
        </p:nvSpPr>
        <p:spPr bwMode="auto">
          <a:xfrm>
            <a:off x="5727871" y="3011686"/>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smtClean="0"/>
              <a:t>Las cajas flotan a izquierda o derecha</a:t>
            </a:r>
            <a:endParaRPr lang="es-ES_tradnl" sz="1600" dirty="0"/>
          </a:p>
        </p:txBody>
      </p:sp>
      <p:cxnSp>
        <p:nvCxnSpPr>
          <p:cNvPr id="46" name="38 Conector recto"/>
          <p:cNvCxnSpPr>
            <a:cxnSpLocks noChangeShapeType="1"/>
            <a:stCxn id="21" idx="3"/>
            <a:endCxn id="45" idx="1"/>
          </p:cNvCxnSpPr>
          <p:nvPr/>
        </p:nvCxnSpPr>
        <p:spPr bwMode="auto">
          <a:xfrm flipV="1">
            <a:off x="5449822" y="3202246"/>
            <a:ext cx="278049" cy="426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1" name="13 CuadroTexto"/>
          <p:cNvSpPr>
            <a:spLocks noChangeArrowheads="1"/>
          </p:cNvSpPr>
          <p:nvPr/>
        </p:nvSpPr>
        <p:spPr bwMode="auto">
          <a:xfrm>
            <a:off x="3012126" y="2969696"/>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Flotante</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5727871" y="3566679"/>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smtClean="0"/>
              <a:t>Es el más utilizado en la actualidad</a:t>
            </a:r>
            <a:endParaRPr lang="es-ES_tradnl" sz="1600" dirty="0"/>
          </a:p>
        </p:txBody>
      </p:sp>
      <p:cxnSp>
        <p:nvCxnSpPr>
          <p:cNvPr id="25" name="38 Conector recto"/>
          <p:cNvCxnSpPr>
            <a:cxnSpLocks noChangeShapeType="1"/>
            <a:stCxn id="26" idx="3"/>
            <a:endCxn id="24" idx="1"/>
          </p:cNvCxnSpPr>
          <p:nvPr/>
        </p:nvCxnSpPr>
        <p:spPr bwMode="auto">
          <a:xfrm flipV="1">
            <a:off x="5449822" y="3757239"/>
            <a:ext cx="278049" cy="28382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6" name="13 CuadroTexto"/>
          <p:cNvSpPr>
            <a:spLocks noChangeArrowheads="1"/>
          </p:cNvSpPr>
          <p:nvPr/>
        </p:nvSpPr>
        <p:spPr bwMode="auto">
          <a:xfrm>
            <a:off x="3012126" y="3804252"/>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Flexbox</a:t>
            </a:r>
            <a:endParaRPr lang="es-ES_tradnl" altLang="es-ES" sz="2000" b="0" dirty="0">
              <a:solidFill>
                <a:schemeClr val="bg1"/>
              </a:solidFill>
              <a:latin typeface="+mj-lt"/>
            </a:endParaRPr>
          </a:p>
        </p:txBody>
      </p:sp>
      <p:sp>
        <p:nvSpPr>
          <p:cNvPr id="20" name="11 CuadroTexto"/>
          <p:cNvSpPr txBox="1">
            <a:spLocks noChangeArrowheads="1"/>
          </p:cNvSpPr>
          <p:nvPr/>
        </p:nvSpPr>
        <p:spPr bwMode="auto">
          <a:xfrm>
            <a:off x="5727872" y="2460202"/>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smtClean="0"/>
              <a:t>Puede ser normal, absoluto, relativo o fijo</a:t>
            </a:r>
            <a:endParaRPr lang="es-ES_tradnl" sz="1600" dirty="0"/>
          </a:p>
        </p:txBody>
      </p:sp>
      <p:cxnSp>
        <p:nvCxnSpPr>
          <p:cNvPr id="22" name="38 Conector recto"/>
          <p:cNvCxnSpPr>
            <a:cxnSpLocks noChangeShapeType="1"/>
            <a:stCxn id="23" idx="3"/>
            <a:endCxn id="20" idx="1"/>
          </p:cNvCxnSpPr>
          <p:nvPr/>
        </p:nvCxnSpPr>
        <p:spPr bwMode="auto">
          <a:xfrm>
            <a:off x="5449822" y="2331616"/>
            <a:ext cx="278050" cy="31914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1" name="11 CuadroTexto"/>
          <p:cNvSpPr txBox="1">
            <a:spLocks noChangeArrowheads="1"/>
          </p:cNvSpPr>
          <p:nvPr/>
        </p:nvSpPr>
        <p:spPr bwMode="auto">
          <a:xfrm>
            <a:off x="5727871" y="4121672"/>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dirty="0" smtClean="0"/>
              <a:t>Los tamaños y posiciones de las cajas van variando</a:t>
            </a:r>
            <a:endParaRPr lang="es-ES_tradnl" sz="1600" dirty="0"/>
          </a:p>
        </p:txBody>
      </p:sp>
      <p:cxnSp>
        <p:nvCxnSpPr>
          <p:cNvPr id="32" name="38 Conector recto"/>
          <p:cNvCxnSpPr>
            <a:cxnSpLocks noChangeShapeType="1"/>
            <a:stCxn id="26" idx="3"/>
            <a:endCxn id="31" idx="1"/>
          </p:cNvCxnSpPr>
          <p:nvPr/>
        </p:nvCxnSpPr>
        <p:spPr bwMode="auto">
          <a:xfrm>
            <a:off x="5449822" y="4041068"/>
            <a:ext cx="278049" cy="27116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18537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23</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C. Posicionamiento tradicional</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3012126" y="2094800"/>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position</a:t>
            </a:r>
            <a:endParaRPr lang="es-ES_tradnl" altLang="es-ES" sz="2000" b="0" dirty="0">
              <a:solidFill>
                <a:schemeClr val="bg1"/>
              </a:solidFill>
              <a:latin typeface="+mj-lt"/>
            </a:endParaRPr>
          </a:p>
        </p:txBody>
      </p:sp>
      <p:sp>
        <p:nvSpPr>
          <p:cNvPr id="29" name="11 CuadroTexto"/>
          <p:cNvSpPr txBox="1">
            <a:spLocks noChangeArrowheads="1"/>
          </p:cNvSpPr>
          <p:nvPr/>
        </p:nvSpPr>
        <p:spPr bwMode="auto">
          <a:xfrm>
            <a:off x="5727873" y="1684546"/>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Indica el tipo de posicionamiento, pero no el desplazamiento a aplicar</a:t>
            </a:r>
            <a:endParaRPr lang="es-ES_tradnl" sz="1600" b="0" dirty="0">
              <a:solidFill>
                <a:schemeClr val="tx1"/>
              </a:solidFill>
              <a:latin typeface="+mj-lt"/>
            </a:endParaRPr>
          </a:p>
        </p:txBody>
      </p:sp>
      <p:cxnSp>
        <p:nvCxnSpPr>
          <p:cNvPr id="30" name="38 Conector recto"/>
          <p:cNvCxnSpPr>
            <a:cxnSpLocks noChangeShapeType="1"/>
            <a:stCxn id="23" idx="3"/>
            <a:endCxn id="29" idx="1"/>
          </p:cNvCxnSpPr>
          <p:nvPr/>
        </p:nvCxnSpPr>
        <p:spPr bwMode="auto">
          <a:xfrm flipV="1">
            <a:off x="5449822" y="2013695"/>
            <a:ext cx="278051" cy="31792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0" name="11 CuadroTexto"/>
          <p:cNvSpPr txBox="1">
            <a:spLocks noChangeArrowheads="1"/>
          </p:cNvSpPr>
          <p:nvPr/>
        </p:nvSpPr>
        <p:spPr bwMode="auto">
          <a:xfrm>
            <a:off x="5727872" y="2460202"/>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_tradnl" sz="1600" i="1" dirty="0" err="1" smtClean="0"/>
              <a:t>static</a:t>
            </a:r>
            <a:r>
              <a:rPr lang="es-ES_tradnl" sz="1600" i="1" dirty="0" smtClean="0"/>
              <a:t> | </a:t>
            </a:r>
            <a:r>
              <a:rPr lang="es-ES_tradnl" sz="1600" i="1" dirty="0" err="1" smtClean="0"/>
              <a:t>relative</a:t>
            </a:r>
            <a:r>
              <a:rPr lang="es-ES_tradnl" sz="1600" i="1" dirty="0" smtClean="0"/>
              <a:t> | </a:t>
            </a:r>
            <a:r>
              <a:rPr lang="es-ES_tradnl" sz="1600" i="1" dirty="0" err="1" smtClean="0"/>
              <a:t>absolute</a:t>
            </a:r>
            <a:r>
              <a:rPr lang="es-ES_tradnl" sz="1600" i="1" dirty="0" smtClean="0"/>
              <a:t> | </a:t>
            </a:r>
            <a:r>
              <a:rPr lang="es-ES_tradnl" sz="1600" i="1" dirty="0" err="1" smtClean="0"/>
              <a:t>fixed</a:t>
            </a:r>
            <a:endParaRPr lang="es-ES_tradnl" sz="1600" i="1" dirty="0"/>
          </a:p>
        </p:txBody>
      </p:sp>
      <p:cxnSp>
        <p:nvCxnSpPr>
          <p:cNvPr id="22" name="38 Conector recto"/>
          <p:cNvCxnSpPr>
            <a:cxnSpLocks noChangeShapeType="1"/>
            <a:stCxn id="23" idx="3"/>
            <a:endCxn id="20" idx="1"/>
          </p:cNvCxnSpPr>
          <p:nvPr/>
        </p:nvCxnSpPr>
        <p:spPr bwMode="auto">
          <a:xfrm>
            <a:off x="5449822" y="2331616"/>
            <a:ext cx="278050" cy="31914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7" name="13 CuadroTexto"/>
          <p:cNvSpPr>
            <a:spLocks noChangeArrowheads="1"/>
          </p:cNvSpPr>
          <p:nvPr/>
        </p:nvSpPr>
        <p:spPr bwMode="auto">
          <a:xfrm>
            <a:off x="3012126" y="3457406"/>
            <a:ext cx="2437696"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top / </a:t>
            </a:r>
            <a:r>
              <a:rPr lang="es-ES_tradnl" altLang="es-ES" sz="2000" dirty="0" err="1" smtClean="0">
                <a:solidFill>
                  <a:schemeClr val="bg1"/>
                </a:solidFill>
                <a:latin typeface="+mj-lt"/>
              </a:rPr>
              <a:t>bottom</a:t>
            </a:r>
            <a:r>
              <a:rPr lang="es-ES_tradnl" altLang="es-ES" sz="2000" dirty="0" smtClean="0">
                <a:solidFill>
                  <a:schemeClr val="bg1"/>
                </a:solidFill>
                <a:latin typeface="+mj-lt"/>
              </a:rPr>
              <a:t> / </a:t>
            </a:r>
            <a:r>
              <a:rPr lang="es-ES_tradnl" altLang="es-ES" sz="2000" dirty="0" err="1" smtClean="0">
                <a:solidFill>
                  <a:schemeClr val="bg1"/>
                </a:solidFill>
                <a:latin typeface="+mj-lt"/>
              </a:rPr>
              <a:t>left</a:t>
            </a:r>
            <a:r>
              <a:rPr lang="es-ES_tradnl" altLang="es-ES" sz="2000" dirty="0" smtClean="0">
                <a:solidFill>
                  <a:schemeClr val="bg1"/>
                </a:solidFill>
                <a:latin typeface="+mj-lt"/>
              </a:rPr>
              <a:t> / </a:t>
            </a:r>
            <a:r>
              <a:rPr lang="es-ES_tradnl" altLang="es-ES" sz="2000" dirty="0" err="1" smtClean="0">
                <a:solidFill>
                  <a:schemeClr val="bg1"/>
                </a:solidFill>
                <a:latin typeface="+mj-lt"/>
              </a:rPr>
              <a:t>right</a:t>
            </a:r>
            <a:endParaRPr lang="es-ES_tradnl" altLang="es-ES" sz="2000" b="0" dirty="0">
              <a:solidFill>
                <a:schemeClr val="bg1"/>
              </a:solidFill>
              <a:latin typeface="+mj-lt"/>
            </a:endParaRPr>
          </a:p>
        </p:txBody>
      </p:sp>
      <p:sp>
        <p:nvSpPr>
          <p:cNvPr id="33" name="11 CuadroTexto"/>
          <p:cNvSpPr txBox="1">
            <a:spLocks noChangeArrowheads="1"/>
          </p:cNvSpPr>
          <p:nvPr/>
        </p:nvSpPr>
        <p:spPr bwMode="auto">
          <a:xfrm>
            <a:off x="5727871" y="3544547"/>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Indican el desplazamiento con respecto a su posición por defecto</a:t>
            </a:r>
            <a:endParaRPr lang="es-ES_tradnl" sz="1600" b="0" dirty="0">
              <a:solidFill>
                <a:schemeClr val="tx1"/>
              </a:solidFill>
              <a:latin typeface="+mj-lt"/>
            </a:endParaRPr>
          </a:p>
        </p:txBody>
      </p:sp>
      <p:sp>
        <p:nvSpPr>
          <p:cNvPr id="34" name="11 CuadroTexto"/>
          <p:cNvSpPr txBox="1">
            <a:spLocks noChangeArrowheads="1"/>
          </p:cNvSpPr>
          <p:nvPr/>
        </p:nvSpPr>
        <p:spPr bwMode="auto">
          <a:xfrm>
            <a:off x="5727871" y="3034328"/>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Unidades absolutas o relativas</a:t>
            </a:r>
            <a:endParaRPr lang="es-ES_tradnl" sz="1600" b="0" dirty="0">
              <a:solidFill>
                <a:schemeClr val="tx1"/>
              </a:solidFill>
              <a:latin typeface="+mj-lt"/>
            </a:endParaRPr>
          </a:p>
        </p:txBody>
      </p:sp>
      <p:sp>
        <p:nvSpPr>
          <p:cNvPr id="35" name="11 CuadroTexto"/>
          <p:cNvSpPr txBox="1">
            <a:spLocks noChangeArrowheads="1"/>
          </p:cNvSpPr>
          <p:nvPr/>
        </p:nvSpPr>
        <p:spPr bwMode="auto">
          <a:xfrm>
            <a:off x="5727870" y="4331944"/>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Según el tipo de posicionamiento, se interpreta de una manera</a:t>
            </a:r>
            <a:endParaRPr lang="es-ES_tradnl" sz="1600" b="0" dirty="0">
              <a:solidFill>
                <a:schemeClr val="tx1"/>
              </a:solidFill>
              <a:latin typeface="+mj-lt"/>
            </a:endParaRPr>
          </a:p>
        </p:txBody>
      </p:sp>
      <p:cxnSp>
        <p:nvCxnSpPr>
          <p:cNvPr id="36" name="38 Conector recto"/>
          <p:cNvCxnSpPr>
            <a:cxnSpLocks noChangeShapeType="1"/>
            <a:stCxn id="27" idx="3"/>
            <a:endCxn id="34" idx="1"/>
          </p:cNvCxnSpPr>
          <p:nvPr/>
        </p:nvCxnSpPr>
        <p:spPr bwMode="auto">
          <a:xfrm flipV="1">
            <a:off x="5449822" y="3224888"/>
            <a:ext cx="278049" cy="65149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7" name="38 Conector recto"/>
          <p:cNvCxnSpPr>
            <a:cxnSpLocks noChangeShapeType="1"/>
            <a:stCxn id="27" idx="3"/>
            <a:endCxn id="33" idx="1"/>
          </p:cNvCxnSpPr>
          <p:nvPr/>
        </p:nvCxnSpPr>
        <p:spPr bwMode="auto">
          <a:xfrm flipV="1">
            <a:off x="5449822" y="3873696"/>
            <a:ext cx="278049" cy="269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8 Conector recto"/>
          <p:cNvCxnSpPr>
            <a:cxnSpLocks noChangeShapeType="1"/>
            <a:stCxn id="27" idx="3"/>
            <a:endCxn id="35" idx="1"/>
          </p:cNvCxnSpPr>
          <p:nvPr/>
        </p:nvCxnSpPr>
        <p:spPr bwMode="auto">
          <a:xfrm>
            <a:off x="5449822" y="3876387"/>
            <a:ext cx="278048" cy="646117"/>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9" name="11 CuadroTexto"/>
          <p:cNvSpPr txBox="1">
            <a:spLocks noChangeArrowheads="1"/>
          </p:cNvSpPr>
          <p:nvPr/>
        </p:nvSpPr>
        <p:spPr bwMode="auto">
          <a:xfrm>
            <a:off x="2873102" y="4995250"/>
            <a:ext cx="2715744"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relativo, las cajas se desplazan con respecto a su posición original</a:t>
            </a:r>
            <a:endParaRPr lang="es-ES_tradnl" sz="1600" b="0" dirty="0">
              <a:solidFill>
                <a:schemeClr val="tx1"/>
              </a:solidFill>
              <a:latin typeface="+mj-lt"/>
            </a:endParaRPr>
          </a:p>
        </p:txBody>
      </p:sp>
      <p:sp>
        <p:nvSpPr>
          <p:cNvPr id="40" name="11 CuadroTexto"/>
          <p:cNvSpPr txBox="1">
            <a:spLocks noChangeArrowheads="1"/>
          </p:cNvSpPr>
          <p:nvPr/>
        </p:nvSpPr>
        <p:spPr bwMode="auto">
          <a:xfrm>
            <a:off x="5831290" y="4995250"/>
            <a:ext cx="2870091"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absoluto, las cajas se desplazan con respecto a la posición de su contenedor</a:t>
            </a:r>
            <a:endParaRPr lang="es-ES_tradnl" sz="1600" b="0" dirty="0">
              <a:solidFill>
                <a:schemeClr val="tx1"/>
              </a:solidFill>
              <a:latin typeface="+mj-lt"/>
            </a:endParaRPr>
          </a:p>
        </p:txBody>
      </p:sp>
      <p:sp>
        <p:nvSpPr>
          <p:cNvPr id="41" name="11 CuadroTexto"/>
          <p:cNvSpPr txBox="1">
            <a:spLocks noChangeArrowheads="1"/>
          </p:cNvSpPr>
          <p:nvPr/>
        </p:nvSpPr>
        <p:spPr bwMode="auto">
          <a:xfrm>
            <a:off x="8908044" y="4995250"/>
            <a:ext cx="2870091"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fijo, las cajas se posicionan con respecto al borde de la ventana</a:t>
            </a:r>
            <a:endParaRPr lang="es-ES_tradnl" sz="1600" b="0" dirty="0">
              <a:solidFill>
                <a:schemeClr val="tx1"/>
              </a:solidFill>
              <a:latin typeface="+mj-lt"/>
            </a:endParaRPr>
          </a:p>
        </p:txBody>
      </p:sp>
    </p:spTree>
    <p:extLst>
      <p:ext uri="{BB962C8B-B14F-4D97-AF65-F5344CB8AC3E}">
        <p14:creationId xmlns:p14="http://schemas.microsoft.com/office/powerpoint/2010/main" val="3869676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24</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C. Posicionamiento tradicional: Relativo</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position: </a:t>
            </a:r>
            <a:r>
              <a:rPr lang="es-ES_tradnl" altLang="es-ES" sz="2000" dirty="0" err="1" smtClean="0">
                <a:solidFill>
                  <a:schemeClr val="bg1"/>
                </a:solidFill>
                <a:latin typeface="+mj-lt"/>
              </a:rPr>
              <a:t>relative</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39" name="11 CuadroTexto"/>
          <p:cNvSpPr txBox="1">
            <a:spLocks noChangeArrowheads="1"/>
          </p:cNvSpPr>
          <p:nvPr/>
        </p:nvSpPr>
        <p:spPr bwMode="auto">
          <a:xfrm>
            <a:off x="2872853" y="2514304"/>
            <a:ext cx="2870091"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relativo, las cajas se desplazan con respecto a la posición original</a:t>
            </a:r>
            <a:endParaRPr lang="es-ES_tradnl" sz="1600" b="0" dirty="0">
              <a:solidFill>
                <a:schemeClr val="tx1"/>
              </a:solidFill>
              <a:latin typeface="+mj-lt"/>
            </a:endParaRPr>
          </a:p>
        </p:txBody>
      </p:sp>
      <p:sp>
        <p:nvSpPr>
          <p:cNvPr id="40" name="11 CuadroTexto"/>
          <p:cNvSpPr txBox="1">
            <a:spLocks noChangeArrowheads="1"/>
          </p:cNvSpPr>
          <p:nvPr/>
        </p:nvSpPr>
        <p:spPr bwMode="auto">
          <a:xfrm>
            <a:off x="2872853" y="4087205"/>
            <a:ext cx="8671447"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las propiedades </a:t>
            </a:r>
            <a:r>
              <a:rPr lang="es-ES_tradnl" sz="1600" i="1" dirty="0" smtClean="0">
                <a:latin typeface="+mj-lt"/>
              </a:rPr>
              <a:t>top/</a:t>
            </a:r>
            <a:r>
              <a:rPr lang="es-ES_tradnl" sz="1600" i="1" dirty="0" err="1" smtClean="0">
                <a:latin typeface="+mj-lt"/>
              </a:rPr>
              <a:t>bottom</a:t>
            </a:r>
            <a:r>
              <a:rPr lang="es-ES_tradnl" sz="1600" i="1" dirty="0" smtClean="0">
                <a:latin typeface="+mj-lt"/>
              </a:rPr>
              <a:t>/</a:t>
            </a:r>
            <a:r>
              <a:rPr lang="es-ES_tradnl" sz="1600" i="1" dirty="0" err="1" smtClean="0">
                <a:latin typeface="+mj-lt"/>
              </a:rPr>
              <a:t>left</a:t>
            </a:r>
            <a:r>
              <a:rPr lang="es-ES_tradnl" sz="1600" i="1" dirty="0" smtClean="0">
                <a:latin typeface="+mj-lt"/>
              </a:rPr>
              <a:t>/</a:t>
            </a:r>
            <a:r>
              <a:rPr lang="es-ES_tradnl" sz="1600" i="1" dirty="0" err="1" smtClean="0">
                <a:latin typeface="+mj-lt"/>
              </a:rPr>
              <a:t>right</a:t>
            </a:r>
            <a:r>
              <a:rPr lang="es-ES_tradnl" sz="1600" dirty="0" smtClean="0">
                <a:latin typeface="+mj-lt"/>
              </a:rPr>
              <a:t> indico el desplazamiento que tiene ese lado con respecto a su posición normal.</a:t>
            </a:r>
            <a:endParaRPr lang="es-ES_tradnl" sz="1600" b="0" dirty="0">
              <a:solidFill>
                <a:schemeClr val="tx1"/>
              </a:solidFill>
              <a:latin typeface="+mj-lt"/>
            </a:endParaRPr>
          </a:p>
        </p:txBody>
      </p:sp>
      <p:sp>
        <p:nvSpPr>
          <p:cNvPr id="41" name="11 CuadroTexto"/>
          <p:cNvSpPr txBox="1">
            <a:spLocks noChangeArrowheads="1"/>
          </p:cNvSpPr>
          <p:nvPr/>
        </p:nvSpPr>
        <p:spPr bwMode="auto">
          <a:xfrm>
            <a:off x="2872852" y="5039076"/>
            <a:ext cx="8671448"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OJOCUIDAO: por tanto, para bajar una caja hay que modificar el ‘top’ y para moverla hacia la derecha el ‘</a:t>
            </a:r>
            <a:r>
              <a:rPr lang="es-ES_tradnl" sz="1600" dirty="0" err="1" smtClean="0">
                <a:latin typeface="+mj-lt"/>
              </a:rPr>
              <a:t>left</a:t>
            </a:r>
            <a:r>
              <a:rPr lang="es-ES_tradnl" sz="1600" dirty="0" smtClean="0">
                <a:latin typeface="+mj-lt"/>
              </a:rPr>
              <a:t>’.</a:t>
            </a:r>
            <a:endParaRPr lang="es-ES_tradnl" sz="1600" b="0" dirty="0">
              <a:solidFill>
                <a:schemeClr val="tx1"/>
              </a:solidFill>
              <a:latin typeface="+mj-lt"/>
            </a:endParaRPr>
          </a:p>
        </p:txBody>
      </p:sp>
      <p:pic>
        <p:nvPicPr>
          <p:cNvPr id="1026" name="Picture 2" descr="Ejemplo de posicionamiento relativo de un eleme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841" y="1671762"/>
            <a:ext cx="6125129" cy="2167542"/>
          </a:xfrm>
          <a:prstGeom prst="rect">
            <a:avLst/>
          </a:prstGeom>
          <a:noFill/>
          <a:extLst>
            <a:ext uri="{909E8E84-426E-40DD-AFC4-6F175D3DCCD1}">
              <a14:hiddenFill xmlns:a14="http://schemas.microsoft.com/office/drawing/2010/main">
                <a:solidFill>
                  <a:srgbClr val="FFFFFF"/>
                </a:solidFill>
              </a14:hiddenFill>
            </a:ext>
          </a:extLst>
        </p:spPr>
      </p:pic>
      <p:sp>
        <p:nvSpPr>
          <p:cNvPr id="24" name="11 CuadroTexto"/>
          <p:cNvSpPr txBox="1">
            <a:spLocks noChangeArrowheads="1"/>
          </p:cNvSpPr>
          <p:nvPr/>
        </p:nvSpPr>
        <p:spPr bwMode="auto">
          <a:xfrm>
            <a:off x="2872852" y="5927528"/>
            <a:ext cx="8671448"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el posicionamiento relativo, las cajas no salen del flujo normal de representación, por lo que las cajas adyacentes no se desplazan para ocupar el hueco dejado por la caja desplazada</a:t>
            </a:r>
            <a:endParaRPr lang="es-ES_tradnl" sz="1600" b="0" dirty="0">
              <a:solidFill>
                <a:schemeClr val="tx1"/>
              </a:solidFill>
              <a:latin typeface="+mj-lt"/>
            </a:endParaRPr>
          </a:p>
        </p:txBody>
      </p:sp>
    </p:spTree>
    <p:extLst>
      <p:ext uri="{BB962C8B-B14F-4D97-AF65-F5344CB8AC3E}">
        <p14:creationId xmlns:p14="http://schemas.microsoft.com/office/powerpoint/2010/main" val="3273913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25</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C. Posicionamiento tradicional: Absoluto</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position: </a:t>
            </a:r>
            <a:r>
              <a:rPr lang="es-ES_tradnl" altLang="es-ES" sz="2000" dirty="0" err="1" smtClean="0">
                <a:solidFill>
                  <a:schemeClr val="bg1"/>
                </a:solidFill>
                <a:latin typeface="+mj-lt"/>
              </a:rPr>
              <a:t>absolute</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39" name="11 CuadroTexto"/>
          <p:cNvSpPr txBox="1">
            <a:spLocks noChangeArrowheads="1"/>
          </p:cNvSpPr>
          <p:nvPr/>
        </p:nvSpPr>
        <p:spPr bwMode="auto">
          <a:xfrm>
            <a:off x="2872853" y="2514304"/>
            <a:ext cx="2870091"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absoluto, las cajas se desplazan con respecto a la posición de su contenedor</a:t>
            </a:r>
            <a:endParaRPr lang="es-ES_tradnl" sz="1600" b="0" dirty="0">
              <a:solidFill>
                <a:schemeClr val="tx1"/>
              </a:solidFill>
              <a:latin typeface="+mj-lt"/>
            </a:endParaRPr>
          </a:p>
        </p:txBody>
      </p:sp>
      <p:sp>
        <p:nvSpPr>
          <p:cNvPr id="40" name="11 CuadroTexto"/>
          <p:cNvSpPr txBox="1">
            <a:spLocks noChangeArrowheads="1"/>
          </p:cNvSpPr>
          <p:nvPr/>
        </p:nvSpPr>
        <p:spPr bwMode="auto">
          <a:xfrm>
            <a:off x="2872853" y="4087205"/>
            <a:ext cx="8671447"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Para fijar la referencia del posicionamiento, debo ir recorriendo hacia arriba los ancestros de la caja. El primer elemento que tenga posicionamiento diferente a </a:t>
            </a:r>
            <a:r>
              <a:rPr lang="es-ES_tradnl" sz="1600" i="1" dirty="0" err="1" smtClean="0">
                <a:latin typeface="+mj-lt"/>
              </a:rPr>
              <a:t>static</a:t>
            </a:r>
            <a:r>
              <a:rPr lang="es-ES_tradnl" sz="1600" i="1" dirty="0" smtClean="0">
                <a:latin typeface="+mj-lt"/>
              </a:rPr>
              <a:t>, </a:t>
            </a:r>
            <a:r>
              <a:rPr lang="es-ES_tradnl" sz="1600" dirty="0" smtClean="0">
                <a:latin typeface="+mj-lt"/>
              </a:rPr>
              <a:t>será la referencia</a:t>
            </a:r>
            <a:endParaRPr lang="es-ES_tradnl" sz="1600" b="0" i="1" dirty="0">
              <a:solidFill>
                <a:schemeClr val="tx1"/>
              </a:solidFill>
              <a:latin typeface="+mj-lt"/>
            </a:endParaRPr>
          </a:p>
        </p:txBody>
      </p:sp>
      <p:sp>
        <p:nvSpPr>
          <p:cNvPr id="41" name="11 CuadroTexto"/>
          <p:cNvSpPr txBox="1">
            <a:spLocks noChangeArrowheads="1"/>
          </p:cNvSpPr>
          <p:nvPr/>
        </p:nvSpPr>
        <p:spPr bwMode="auto">
          <a:xfrm>
            <a:off x="2872852" y="5039076"/>
            <a:ext cx="8671448"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i="1" dirty="0" smtClean="0">
                <a:latin typeface="+mj-lt"/>
              </a:rPr>
              <a:t>top/</a:t>
            </a:r>
            <a:r>
              <a:rPr lang="es-ES_tradnl" sz="1600" i="1" dirty="0" err="1" smtClean="0">
                <a:latin typeface="+mj-lt"/>
              </a:rPr>
              <a:t>bottom</a:t>
            </a:r>
            <a:r>
              <a:rPr lang="es-ES_tradnl" sz="1600" i="1" dirty="0" smtClean="0">
                <a:latin typeface="+mj-lt"/>
              </a:rPr>
              <a:t>/</a:t>
            </a:r>
            <a:r>
              <a:rPr lang="es-ES_tradnl" sz="1600" i="1" dirty="0" err="1" smtClean="0">
                <a:latin typeface="+mj-lt"/>
              </a:rPr>
              <a:t>right</a:t>
            </a:r>
            <a:r>
              <a:rPr lang="es-ES_tradnl" sz="1600" i="1" dirty="0" smtClean="0">
                <a:latin typeface="+mj-lt"/>
              </a:rPr>
              <a:t>/</a:t>
            </a:r>
            <a:r>
              <a:rPr lang="es-ES_tradnl" sz="1600" i="1" dirty="0" err="1" smtClean="0">
                <a:latin typeface="+mj-lt"/>
              </a:rPr>
              <a:t>left</a:t>
            </a:r>
            <a:r>
              <a:rPr lang="es-ES_tradnl" sz="1600" dirty="0" smtClean="0">
                <a:latin typeface="+mj-lt"/>
              </a:rPr>
              <a:t> se refieren por tanto al desplazamiento con respecto a los bordes del elemento contenedor de referencia</a:t>
            </a:r>
            <a:endParaRPr lang="es-ES_tradnl" sz="1600" b="0" dirty="0">
              <a:solidFill>
                <a:schemeClr val="tx1"/>
              </a:solidFill>
              <a:latin typeface="+mj-lt"/>
            </a:endParaRPr>
          </a:p>
        </p:txBody>
      </p:sp>
      <p:sp>
        <p:nvSpPr>
          <p:cNvPr id="24" name="11 CuadroTexto"/>
          <p:cNvSpPr txBox="1">
            <a:spLocks noChangeArrowheads="1"/>
          </p:cNvSpPr>
          <p:nvPr/>
        </p:nvSpPr>
        <p:spPr bwMode="auto">
          <a:xfrm>
            <a:off x="2872852" y="5927528"/>
            <a:ext cx="8671448"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el posicionamiento absoluto, las cajas salen del flujo normal de representación, por lo que las cajas adyacentes se desplazan para ocupar el hueco dejado por la caja desplazada</a:t>
            </a:r>
            <a:endParaRPr lang="es-ES_tradnl" sz="1600" b="0" dirty="0">
              <a:solidFill>
                <a:schemeClr val="tx1"/>
              </a:solidFill>
              <a:latin typeface="+mj-lt"/>
            </a:endParaRPr>
          </a:p>
        </p:txBody>
      </p:sp>
      <p:pic>
        <p:nvPicPr>
          <p:cNvPr id="2050" name="Picture 2" descr="Ejemplo de posicionamiento absoluto de un eleme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217" y="1678126"/>
            <a:ext cx="6042710" cy="211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02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Z-</a:t>
            </a:r>
            <a:r>
              <a:rPr lang="es-ES_tradnl" altLang="es-ES" sz="1600" i="1" dirty="0" err="1" smtClean="0">
                <a:latin typeface="Decima Nova Pro" panose="02000506000000020004" pitchFamily="50" charset="0"/>
              </a:rPr>
              <a:t>index</a:t>
            </a:r>
            <a:endParaRPr lang="es-ES_tradnl" altLang="es-ES" sz="1600" i="1" dirty="0" smtClean="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26</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C. Posicionamiento tradicional: Fijo</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position: </a:t>
            </a:r>
            <a:r>
              <a:rPr lang="es-ES_tradnl" altLang="es-ES" sz="2000" dirty="0" err="1" smtClean="0">
                <a:solidFill>
                  <a:schemeClr val="bg1"/>
                </a:solidFill>
                <a:latin typeface="+mj-lt"/>
              </a:rPr>
              <a:t>fixed</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39" name="11 CuadroTexto"/>
          <p:cNvSpPr txBox="1">
            <a:spLocks noChangeArrowheads="1"/>
          </p:cNvSpPr>
          <p:nvPr/>
        </p:nvSpPr>
        <p:spPr bwMode="auto">
          <a:xfrm>
            <a:off x="2872853" y="2514304"/>
            <a:ext cx="867144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fijo, las cajas se desplazan con respecto al borde de la ventana</a:t>
            </a:r>
            <a:endParaRPr lang="es-ES_tradnl" sz="1600" b="0" dirty="0">
              <a:solidFill>
                <a:schemeClr val="tx1"/>
              </a:solidFill>
              <a:latin typeface="+mj-lt"/>
            </a:endParaRPr>
          </a:p>
        </p:txBody>
      </p:sp>
      <p:sp>
        <p:nvSpPr>
          <p:cNvPr id="41" name="11 CuadroTexto"/>
          <p:cNvSpPr txBox="1">
            <a:spLocks noChangeArrowheads="1"/>
          </p:cNvSpPr>
          <p:nvPr/>
        </p:nvSpPr>
        <p:spPr bwMode="auto">
          <a:xfrm>
            <a:off x="2872852" y="3108162"/>
            <a:ext cx="8671448"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i="1" dirty="0" smtClean="0">
                <a:latin typeface="+mj-lt"/>
              </a:rPr>
              <a:t>top/</a:t>
            </a:r>
            <a:r>
              <a:rPr lang="es-ES_tradnl" sz="1600" i="1" dirty="0" err="1" smtClean="0">
                <a:latin typeface="+mj-lt"/>
              </a:rPr>
              <a:t>bottom</a:t>
            </a:r>
            <a:r>
              <a:rPr lang="es-ES_tradnl" sz="1600" i="1" dirty="0" smtClean="0">
                <a:latin typeface="+mj-lt"/>
              </a:rPr>
              <a:t>/</a:t>
            </a:r>
            <a:r>
              <a:rPr lang="es-ES_tradnl" sz="1600" i="1" dirty="0" err="1" smtClean="0">
                <a:latin typeface="+mj-lt"/>
              </a:rPr>
              <a:t>right</a:t>
            </a:r>
            <a:r>
              <a:rPr lang="es-ES_tradnl" sz="1600" i="1" dirty="0" smtClean="0">
                <a:latin typeface="+mj-lt"/>
              </a:rPr>
              <a:t>/</a:t>
            </a:r>
            <a:r>
              <a:rPr lang="es-ES_tradnl" sz="1600" i="1" dirty="0" err="1" smtClean="0">
                <a:latin typeface="+mj-lt"/>
              </a:rPr>
              <a:t>left</a:t>
            </a:r>
            <a:r>
              <a:rPr lang="es-ES_tradnl" sz="1600" dirty="0" smtClean="0">
                <a:latin typeface="+mj-lt"/>
              </a:rPr>
              <a:t> se refieren por tanto al desplazamiento con respecto a los bordes de la ventana</a:t>
            </a:r>
            <a:endParaRPr lang="es-ES_tradnl" sz="1600" b="0" dirty="0">
              <a:solidFill>
                <a:schemeClr val="tx1"/>
              </a:solidFill>
              <a:latin typeface="+mj-lt"/>
            </a:endParaRPr>
          </a:p>
        </p:txBody>
      </p:sp>
      <p:sp>
        <p:nvSpPr>
          <p:cNvPr id="24" name="11 CuadroTexto"/>
          <p:cNvSpPr txBox="1">
            <a:spLocks noChangeArrowheads="1"/>
          </p:cNvSpPr>
          <p:nvPr/>
        </p:nvSpPr>
        <p:spPr bwMode="auto">
          <a:xfrm>
            <a:off x="2872852" y="4322652"/>
            <a:ext cx="8671448"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el posicionamiento fijo, las cajas salen del flujo normal de representación, por lo que las cajas adyacentes se desplazan para ocupar el hueco dejado por la caja desplazada</a:t>
            </a:r>
            <a:endParaRPr lang="es-ES_tradnl" sz="1600" b="0" dirty="0">
              <a:solidFill>
                <a:schemeClr val="tx1"/>
              </a:solidFill>
              <a:latin typeface="+mj-lt"/>
            </a:endParaRPr>
          </a:p>
        </p:txBody>
      </p:sp>
      <p:sp>
        <p:nvSpPr>
          <p:cNvPr id="14" name="11 CuadroTexto"/>
          <p:cNvSpPr txBox="1">
            <a:spLocks noChangeArrowheads="1"/>
          </p:cNvSpPr>
          <p:nvPr/>
        </p:nvSpPr>
        <p:spPr bwMode="auto">
          <a:xfrm>
            <a:off x="2872853" y="3702020"/>
            <a:ext cx="867144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Por tanto, el elemento se queda fijo en la pantalla aunque haga </a:t>
            </a:r>
            <a:r>
              <a:rPr lang="es-ES_tradnl" sz="1600" i="1" dirty="0" err="1" smtClean="0">
                <a:latin typeface="+mj-lt"/>
              </a:rPr>
              <a:t>scroll</a:t>
            </a:r>
            <a:r>
              <a:rPr lang="es-ES_tradnl" sz="1600" dirty="0" smtClean="0">
                <a:latin typeface="+mj-lt"/>
              </a:rPr>
              <a:t> en la página</a:t>
            </a:r>
            <a:endParaRPr lang="es-ES_tradnl" sz="1600" b="0" dirty="0">
              <a:solidFill>
                <a:schemeClr val="tx1"/>
              </a:solidFill>
              <a:latin typeface="+mj-lt"/>
            </a:endParaRPr>
          </a:p>
        </p:txBody>
      </p:sp>
    </p:spTree>
    <p:extLst>
      <p:ext uri="{BB962C8B-B14F-4D97-AF65-F5344CB8AC3E}">
        <p14:creationId xmlns:p14="http://schemas.microsoft.com/office/powerpoint/2010/main" val="3163670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27</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Posicionamiento Flotante</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err="1" smtClean="0">
                <a:solidFill>
                  <a:schemeClr val="bg1"/>
                </a:solidFill>
                <a:latin typeface="+mj-lt"/>
              </a:rPr>
              <a:t>float</a:t>
            </a:r>
            <a:r>
              <a:rPr lang="es-ES_tradnl" altLang="es-ES" sz="2000" dirty="0" smtClean="0">
                <a:solidFill>
                  <a:schemeClr val="bg1"/>
                </a:solidFill>
                <a:latin typeface="+mj-lt"/>
              </a:rPr>
              <a:t>: </a:t>
            </a:r>
            <a:r>
              <a:rPr lang="es-ES_tradnl" altLang="es-ES" sz="2000" dirty="0" err="1" smtClean="0">
                <a:solidFill>
                  <a:schemeClr val="bg1"/>
                </a:solidFill>
                <a:latin typeface="+mj-lt"/>
              </a:rPr>
              <a:t>right</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39" name="11 CuadroTexto"/>
          <p:cNvSpPr txBox="1">
            <a:spLocks noChangeArrowheads="1"/>
          </p:cNvSpPr>
          <p:nvPr/>
        </p:nvSpPr>
        <p:spPr bwMode="auto">
          <a:xfrm>
            <a:off x="2872854" y="2514304"/>
            <a:ext cx="3208576"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En el posicionamiento flotante, las cajas se desplazan a la zona más a la izquierda o derecha de su posición original</a:t>
            </a:r>
            <a:endParaRPr lang="es-ES_tradnl" sz="1600" b="0" dirty="0">
              <a:solidFill>
                <a:schemeClr val="tx1"/>
              </a:solidFill>
              <a:latin typeface="+mj-lt"/>
            </a:endParaRPr>
          </a:p>
        </p:txBody>
      </p:sp>
      <p:sp>
        <p:nvSpPr>
          <p:cNvPr id="24" name="11 CuadroTexto"/>
          <p:cNvSpPr txBox="1">
            <a:spLocks noChangeArrowheads="1"/>
          </p:cNvSpPr>
          <p:nvPr/>
        </p:nvSpPr>
        <p:spPr bwMode="auto">
          <a:xfrm>
            <a:off x="2872854" y="4261325"/>
            <a:ext cx="3208573" cy="197953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Con el posicionamiento flotante, las cajas salen del flujo normal de representación, por lo que las cajas adyacentes se desplazan para ocupar el hueco dejado por la caja desplazada</a:t>
            </a:r>
            <a:endParaRPr lang="es-ES_tradnl" sz="1600" b="0" dirty="0">
              <a:solidFill>
                <a:schemeClr val="tx1"/>
              </a:solidFill>
              <a:latin typeface="+mj-lt"/>
            </a:endParaRPr>
          </a:p>
        </p:txBody>
      </p:sp>
      <p:pic>
        <p:nvPicPr>
          <p:cNvPr id="3074" name="Picture 2" descr="Ejemplo de posicionamiento float de una ca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469" y="1559421"/>
            <a:ext cx="4916824" cy="26783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jemplo de posicionamiento float de una caj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343" y="4237772"/>
            <a:ext cx="47910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39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28</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Posicionamiento Flotante</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err="1" smtClean="0">
                <a:solidFill>
                  <a:schemeClr val="bg1"/>
                </a:solidFill>
                <a:latin typeface="+mj-lt"/>
              </a:rPr>
              <a:t>float</a:t>
            </a:r>
            <a:r>
              <a:rPr lang="es-ES_tradnl" altLang="es-ES" sz="2000" dirty="0" smtClean="0">
                <a:solidFill>
                  <a:schemeClr val="bg1"/>
                </a:solidFill>
                <a:latin typeface="+mj-lt"/>
              </a:rPr>
              <a:t>: </a:t>
            </a:r>
            <a:r>
              <a:rPr lang="es-ES_tradnl" altLang="es-ES" sz="2000" dirty="0" err="1" smtClean="0">
                <a:solidFill>
                  <a:schemeClr val="bg1"/>
                </a:solidFill>
                <a:latin typeface="+mj-lt"/>
              </a:rPr>
              <a:t>right</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39" name="11 CuadroTexto"/>
          <p:cNvSpPr txBox="1">
            <a:spLocks noChangeArrowheads="1"/>
          </p:cNvSpPr>
          <p:nvPr/>
        </p:nvSpPr>
        <p:spPr bwMode="auto">
          <a:xfrm>
            <a:off x="2872854" y="2514304"/>
            <a:ext cx="3208576" cy="104798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Si varias cajas son flotantes, se van colocando una al lado de otra, mientras quepan</a:t>
            </a:r>
            <a:endParaRPr lang="es-ES_tradnl" sz="1600" b="0" dirty="0">
              <a:solidFill>
                <a:schemeClr val="tx1"/>
              </a:solidFill>
              <a:latin typeface="+mj-lt"/>
            </a:endParaRPr>
          </a:p>
        </p:txBody>
      </p:sp>
      <p:pic>
        <p:nvPicPr>
          <p:cNvPr id="5122" name="Picture 2" descr="Ejemplo de posicionamiento float de varias caj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899" y="1632394"/>
            <a:ext cx="4942394" cy="2171510"/>
          </a:xfrm>
          <a:prstGeom prst="rect">
            <a:avLst/>
          </a:prstGeom>
          <a:noFill/>
          <a:extLst>
            <a:ext uri="{909E8E84-426E-40DD-AFC4-6F175D3DCCD1}">
              <a14:hiddenFill xmlns:a14="http://schemas.microsoft.com/office/drawing/2010/main">
                <a:solidFill>
                  <a:srgbClr val="FFFFFF"/>
                </a:solidFill>
              </a14:hiddenFill>
            </a:ext>
          </a:extLst>
        </p:spPr>
      </p:pic>
      <p:sp>
        <p:nvSpPr>
          <p:cNvPr id="15" name="11 CuadroTexto"/>
          <p:cNvSpPr txBox="1">
            <a:spLocks noChangeArrowheads="1"/>
          </p:cNvSpPr>
          <p:nvPr/>
        </p:nvSpPr>
        <p:spPr bwMode="auto">
          <a:xfrm>
            <a:off x="2872853" y="3931948"/>
            <a:ext cx="8532439"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Cualquier etiqueta con posicionamiento flotante se convierte automáticamente en una etiqueta de bloque</a:t>
            </a:r>
            <a:endParaRPr lang="es-ES_tradnl" sz="1600" b="0" dirty="0">
              <a:solidFill>
                <a:schemeClr val="tx1"/>
              </a:solidFill>
              <a:latin typeface="+mj-lt"/>
            </a:endParaRPr>
          </a:p>
        </p:txBody>
      </p:sp>
    </p:spTree>
    <p:extLst>
      <p:ext uri="{BB962C8B-B14F-4D97-AF65-F5344CB8AC3E}">
        <p14:creationId xmlns:p14="http://schemas.microsoft.com/office/powerpoint/2010/main" val="2337356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29</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Posicionamiento Flotante</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err="1" smtClean="0">
                <a:solidFill>
                  <a:schemeClr val="bg1"/>
                </a:solidFill>
                <a:latin typeface="+mj-lt"/>
              </a:rPr>
              <a:t>float</a:t>
            </a:r>
            <a:r>
              <a:rPr lang="es-ES_tradnl" altLang="es-ES" sz="2000" dirty="0" smtClean="0">
                <a:solidFill>
                  <a:schemeClr val="bg1"/>
                </a:solidFill>
                <a:latin typeface="+mj-lt"/>
              </a:rPr>
              <a:t>: </a:t>
            </a:r>
            <a:r>
              <a:rPr lang="es-ES_tradnl" altLang="es-ES" sz="2000" dirty="0" err="1" smtClean="0">
                <a:solidFill>
                  <a:schemeClr val="bg1"/>
                </a:solidFill>
                <a:latin typeface="+mj-lt"/>
              </a:rPr>
              <a:t>right</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2948223" y="4568466"/>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a:latin typeface="+mj-lt"/>
              </a:rPr>
              <a:t>Las cajas flotantes influyen en la disposición de todas las demás cajas. Los elementos en línea hacen sitio a las cajas flotantes adaptando su anchura al espacio libre dejado por la caja desplazada. </a:t>
            </a:r>
            <a:endParaRPr lang="es-ES_tradnl" sz="1600" dirty="0">
              <a:latin typeface="+mj-lt"/>
            </a:endParaRPr>
          </a:p>
        </p:txBody>
      </p:sp>
      <p:sp>
        <p:nvSpPr>
          <p:cNvPr id="14" name="11 CuadroTexto"/>
          <p:cNvSpPr txBox="1">
            <a:spLocks noChangeArrowheads="1"/>
          </p:cNvSpPr>
          <p:nvPr/>
        </p:nvSpPr>
        <p:spPr bwMode="auto">
          <a:xfrm>
            <a:off x="2948223" y="5498423"/>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a:latin typeface="+mj-lt"/>
              </a:rPr>
              <a:t>Los elementos de bloque no les hacen sitio, pero sí que adaptan sus contenidos para que no se solapen con las cajas flotantes.</a:t>
            </a:r>
            <a:endParaRPr lang="es-ES_tradnl" sz="1600" dirty="0">
              <a:latin typeface="+mj-lt"/>
            </a:endParaRPr>
          </a:p>
        </p:txBody>
      </p:sp>
      <p:pic>
        <p:nvPicPr>
          <p:cNvPr id="6146" name="Picture 2" descr="Elementos que fluyen alrededor de un elemento posicionado mediante flo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385" y="1673740"/>
            <a:ext cx="5168162" cy="270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459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1 </a:t>
            </a:r>
            <a:r>
              <a:rPr lang="es-ES" i="1" dirty="0" smtClean="0">
                <a:latin typeface="Decima Nova Pro" panose="02000506000000020004" pitchFamily="50" charset="0"/>
              </a:rPr>
              <a:t>Introducción</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Introducción</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Elementos de línea y de bloque</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smtClean="0">
                <a:latin typeface="Decima Nova Pro" panose="02000506000000020004" pitchFamily="50" charset="0"/>
              </a:rPr>
              <a:t>Flexbox</a:t>
            </a: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2" name="13 CuadroTexto"/>
          <p:cNvSpPr>
            <a:spLocks noChangeArrowheads="1"/>
          </p:cNvSpPr>
          <p:nvPr/>
        </p:nvSpPr>
        <p:spPr bwMode="auto">
          <a:xfrm>
            <a:off x="5172890" y="4233569"/>
            <a:ext cx="3331030" cy="2448316"/>
          </a:xfrm>
          <a:prstGeom prst="roundRect">
            <a:avLst>
              <a:gd name="adj" fmla="val 27699"/>
            </a:avLst>
          </a:prstGeom>
          <a:solidFill>
            <a:schemeClr val="tx2">
              <a:lumMod val="20000"/>
              <a:lumOff val="80000"/>
            </a:schemeClr>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endParaRPr lang="es-ES_tradnl" altLang="es-ES" sz="2400" b="0" dirty="0">
              <a:solidFill>
                <a:schemeClr val="bg1"/>
              </a:solidFill>
            </a:endParaRPr>
          </a:p>
        </p:txBody>
      </p:sp>
      <p:sp>
        <p:nvSpPr>
          <p:cNvPr id="24"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400" dirty="0">
                <a:solidFill>
                  <a:schemeClr val="tx1"/>
                </a:solidFill>
                <a:latin typeface="+mj-lt"/>
              </a:rPr>
              <a:t>A</a:t>
            </a:r>
            <a:r>
              <a:rPr lang="es-ES_tradnl" altLang="es-ES" sz="2400" dirty="0" smtClean="0">
                <a:solidFill>
                  <a:schemeClr val="tx1"/>
                </a:solidFill>
                <a:latin typeface="+mj-lt"/>
              </a:rPr>
              <a:t>.</a:t>
            </a:r>
            <a:r>
              <a:rPr lang="es-ES_tradnl" altLang="es-ES" sz="2400" b="0" dirty="0" smtClean="0">
                <a:solidFill>
                  <a:schemeClr val="tx1"/>
                </a:solidFill>
                <a:latin typeface="+mj-lt"/>
              </a:rPr>
              <a:t> </a:t>
            </a:r>
            <a:r>
              <a:rPr lang="es-ES_tradnl" altLang="es-ES" sz="2400" dirty="0" smtClean="0">
                <a:solidFill>
                  <a:schemeClr val="tx1"/>
                </a:solidFill>
                <a:latin typeface="+mj-lt"/>
              </a:rPr>
              <a:t>Elementos de línea y de bloque</a:t>
            </a:r>
            <a:endParaRPr lang="es-ES_tradnl" altLang="es-ES" sz="2400" b="0" dirty="0">
              <a:solidFill>
                <a:schemeClr val="tx1"/>
              </a:solidFill>
              <a:latin typeface="+mj-lt"/>
            </a:endParaRPr>
          </a:p>
        </p:txBody>
      </p:sp>
      <p:sp>
        <p:nvSpPr>
          <p:cNvPr id="26" name="13 CuadroTexto"/>
          <p:cNvSpPr>
            <a:spLocks noChangeArrowheads="1"/>
          </p:cNvSpPr>
          <p:nvPr/>
        </p:nvSpPr>
        <p:spPr bwMode="auto">
          <a:xfrm>
            <a:off x="3012128" y="1797919"/>
            <a:ext cx="2160763" cy="983694"/>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ea typeface="Ebrima" panose="02000000000000000000" pitchFamily="2" charset="0"/>
                <a:cs typeface="Ebrima" panose="02000000000000000000" pitchFamily="2" charset="0"/>
              </a:rPr>
              <a:t>Elementos de bloque</a:t>
            </a:r>
            <a:endParaRPr lang="es-ES_tradnl" altLang="es-ES" sz="2400" b="0" dirty="0">
              <a:solidFill>
                <a:schemeClr val="bg1"/>
              </a:solidFill>
              <a:latin typeface="+mj-lt"/>
              <a:ea typeface="Ebrima" panose="02000000000000000000" pitchFamily="2" charset="0"/>
              <a:cs typeface="Ebrima" panose="02000000000000000000" pitchFamily="2" charset="0"/>
            </a:endParaRPr>
          </a:p>
        </p:txBody>
      </p:sp>
      <p:sp>
        <p:nvSpPr>
          <p:cNvPr id="27" name="11 CuadroTexto"/>
          <p:cNvSpPr txBox="1">
            <a:spLocks noChangeArrowheads="1"/>
          </p:cNvSpPr>
          <p:nvPr/>
        </p:nvSpPr>
        <p:spPr bwMode="auto">
          <a:xfrm>
            <a:off x="5749900" y="1797919"/>
            <a:ext cx="3381038"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Ocupan todo el ancho disponible</a:t>
            </a:r>
            <a:endParaRPr lang="es-ES_tradnl" sz="1600" b="0" dirty="0">
              <a:solidFill>
                <a:schemeClr val="tx1"/>
              </a:solidFill>
              <a:latin typeface="+mj-lt"/>
            </a:endParaRPr>
          </a:p>
        </p:txBody>
      </p:sp>
      <p:sp>
        <p:nvSpPr>
          <p:cNvPr id="28" name="11 CuadroTexto"/>
          <p:cNvSpPr txBox="1">
            <a:spLocks noChangeArrowheads="1"/>
          </p:cNvSpPr>
          <p:nvPr/>
        </p:nvSpPr>
        <p:spPr bwMode="auto">
          <a:xfrm>
            <a:off x="5749899" y="2340587"/>
            <a:ext cx="3381038"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Se sitúan una debajo de otra</a:t>
            </a:r>
            <a:endParaRPr lang="es-ES_tradnl" sz="1600" b="0" dirty="0">
              <a:solidFill>
                <a:schemeClr val="tx1"/>
              </a:solidFill>
              <a:latin typeface="+mj-lt"/>
            </a:endParaRPr>
          </a:p>
        </p:txBody>
      </p:sp>
      <p:sp>
        <p:nvSpPr>
          <p:cNvPr id="29" name="13 CuadroTexto"/>
          <p:cNvSpPr>
            <a:spLocks noChangeArrowheads="1"/>
          </p:cNvSpPr>
          <p:nvPr/>
        </p:nvSpPr>
        <p:spPr bwMode="auto">
          <a:xfrm>
            <a:off x="3012128" y="3172866"/>
            <a:ext cx="2160763" cy="983694"/>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ea typeface="Ebrima" panose="02000000000000000000" pitchFamily="2" charset="0"/>
                <a:cs typeface="Ebrima" panose="02000000000000000000" pitchFamily="2" charset="0"/>
              </a:rPr>
              <a:t>Elementos de línea</a:t>
            </a:r>
            <a:endParaRPr lang="es-ES_tradnl" altLang="es-ES" sz="2400" b="0" dirty="0">
              <a:solidFill>
                <a:schemeClr val="bg1"/>
              </a:solidFill>
              <a:latin typeface="+mj-lt"/>
              <a:ea typeface="Ebrima" panose="02000000000000000000" pitchFamily="2" charset="0"/>
              <a:cs typeface="Ebrima" panose="02000000000000000000" pitchFamily="2" charset="0"/>
            </a:endParaRPr>
          </a:p>
        </p:txBody>
      </p:sp>
      <p:cxnSp>
        <p:nvCxnSpPr>
          <p:cNvPr id="30" name="32 Forma"/>
          <p:cNvCxnSpPr>
            <a:cxnSpLocks noChangeShapeType="1"/>
            <a:stCxn id="27" idx="1"/>
            <a:endCxn id="26" idx="3"/>
          </p:cNvCxnSpPr>
          <p:nvPr/>
        </p:nvCxnSpPr>
        <p:spPr bwMode="auto">
          <a:xfrm rot="10800000" flipV="1">
            <a:off x="5172892" y="2011398"/>
            <a:ext cx="577009" cy="27836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1" name="32 Forma"/>
          <p:cNvCxnSpPr>
            <a:cxnSpLocks noChangeShapeType="1"/>
            <a:stCxn id="28" idx="1"/>
            <a:endCxn id="26" idx="3"/>
          </p:cNvCxnSpPr>
          <p:nvPr/>
        </p:nvCxnSpPr>
        <p:spPr bwMode="auto">
          <a:xfrm rot="10800000">
            <a:off x="5172891" y="2289766"/>
            <a:ext cx="577008" cy="26430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2" name="11 CuadroTexto"/>
          <p:cNvSpPr txBox="1">
            <a:spLocks noChangeArrowheads="1"/>
          </p:cNvSpPr>
          <p:nvPr/>
        </p:nvSpPr>
        <p:spPr bwMode="auto">
          <a:xfrm>
            <a:off x="5749900" y="3158798"/>
            <a:ext cx="338103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Ocupan el ancho necesario</a:t>
            </a:r>
            <a:endParaRPr lang="es-ES_tradnl" sz="1600" b="0" dirty="0">
              <a:solidFill>
                <a:schemeClr val="tx1"/>
              </a:solidFill>
              <a:latin typeface="+mj-lt"/>
            </a:endParaRPr>
          </a:p>
        </p:txBody>
      </p:sp>
      <p:sp>
        <p:nvSpPr>
          <p:cNvPr id="33" name="11 CuadroTexto"/>
          <p:cNvSpPr txBox="1">
            <a:spLocks noChangeArrowheads="1"/>
          </p:cNvSpPr>
          <p:nvPr/>
        </p:nvSpPr>
        <p:spPr bwMode="auto">
          <a:xfrm>
            <a:off x="5749899" y="3701466"/>
            <a:ext cx="3381038"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Se sitúan una a continuación de otra</a:t>
            </a:r>
            <a:endParaRPr lang="es-ES_tradnl" sz="1600" b="0" dirty="0">
              <a:solidFill>
                <a:schemeClr val="tx1"/>
              </a:solidFill>
              <a:latin typeface="+mj-lt"/>
            </a:endParaRPr>
          </a:p>
        </p:txBody>
      </p:sp>
      <p:cxnSp>
        <p:nvCxnSpPr>
          <p:cNvPr id="34" name="32 Forma"/>
          <p:cNvCxnSpPr>
            <a:cxnSpLocks noChangeShapeType="1"/>
            <a:stCxn id="32" idx="1"/>
            <a:endCxn id="29" idx="3"/>
          </p:cNvCxnSpPr>
          <p:nvPr/>
        </p:nvCxnSpPr>
        <p:spPr bwMode="auto">
          <a:xfrm rot="10800000" flipV="1">
            <a:off x="5172892" y="3372277"/>
            <a:ext cx="577009" cy="29243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38" name="32 Forma"/>
          <p:cNvCxnSpPr>
            <a:cxnSpLocks noChangeShapeType="1"/>
            <a:stCxn id="33" idx="1"/>
            <a:endCxn id="29" idx="3"/>
          </p:cNvCxnSpPr>
          <p:nvPr/>
        </p:nvCxnSpPr>
        <p:spPr bwMode="auto">
          <a:xfrm rot="10800000">
            <a:off x="5172891" y="3664713"/>
            <a:ext cx="577008" cy="25023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9" name="13 CuadroTexto"/>
          <p:cNvSpPr>
            <a:spLocks noChangeArrowheads="1"/>
          </p:cNvSpPr>
          <p:nvPr/>
        </p:nvSpPr>
        <p:spPr bwMode="auto">
          <a:xfrm>
            <a:off x="5364561" y="4524797"/>
            <a:ext cx="2943415"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&lt;h1&gt;Título&lt;/h1&gt;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40" name="13 CuadroTexto"/>
          <p:cNvSpPr>
            <a:spLocks noChangeArrowheads="1"/>
          </p:cNvSpPr>
          <p:nvPr/>
        </p:nvSpPr>
        <p:spPr bwMode="auto">
          <a:xfrm>
            <a:off x="5364561" y="5062345"/>
            <a:ext cx="2943414" cy="765096"/>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&lt;p&gt;Texto </a:t>
            </a:r>
            <a:r>
              <a:rPr lang="es-ES_tradnl" altLang="es-ES" sz="1800" b="0" dirty="0" err="1" smtClean="0">
                <a:solidFill>
                  <a:schemeClr val="bg1"/>
                </a:solidFill>
                <a:latin typeface="+mj-lt"/>
                <a:ea typeface="Ebrima" panose="02000000000000000000" pitchFamily="2" charset="0"/>
                <a:cs typeface="Ebrima" panose="02000000000000000000" pitchFamily="2" charset="0"/>
              </a:rPr>
              <a:t>texto</a:t>
            </a:r>
            <a:r>
              <a:rPr lang="es-ES_tradnl" altLang="es-ES" sz="1800" b="0" dirty="0" smtClean="0">
                <a:solidFill>
                  <a:schemeClr val="bg1"/>
                </a:solidFill>
                <a:latin typeface="+mj-lt"/>
                <a:ea typeface="Ebrima" panose="02000000000000000000" pitchFamily="2" charset="0"/>
                <a:cs typeface="Ebrima" panose="02000000000000000000" pitchFamily="2" charset="0"/>
              </a:rPr>
              <a:t> </a:t>
            </a:r>
            <a:r>
              <a:rPr lang="es-ES_tradnl" altLang="es-ES" sz="1800" b="0" dirty="0" err="1" smtClean="0">
                <a:solidFill>
                  <a:schemeClr val="bg1"/>
                </a:solidFill>
                <a:latin typeface="+mj-lt"/>
                <a:ea typeface="Ebrima" panose="02000000000000000000" pitchFamily="2" charset="0"/>
                <a:cs typeface="Ebrima" panose="02000000000000000000" pitchFamily="2" charset="0"/>
              </a:rPr>
              <a:t>texto</a:t>
            </a:r>
            <a:r>
              <a:rPr lang="es-ES_tradnl" altLang="es-ES" sz="1800" b="0" dirty="0" smtClean="0">
                <a:solidFill>
                  <a:schemeClr val="bg1"/>
                </a:solidFill>
                <a:latin typeface="+mj-lt"/>
                <a:ea typeface="Ebrima" panose="02000000000000000000" pitchFamily="2" charset="0"/>
                <a:cs typeface="Ebrima" panose="02000000000000000000" pitchFamily="2" charset="0"/>
              </a:rPr>
              <a:t> &lt;b&gt;negrita&lt;/b&gt;&lt;/p&gt;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41" name="13 CuadroTexto"/>
          <p:cNvSpPr>
            <a:spLocks noChangeArrowheads="1"/>
          </p:cNvSpPr>
          <p:nvPr/>
        </p:nvSpPr>
        <p:spPr bwMode="auto">
          <a:xfrm>
            <a:off x="5364561" y="5927791"/>
            <a:ext cx="2943414"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&lt;p&gt;Texto </a:t>
            </a:r>
            <a:r>
              <a:rPr lang="es-ES_tradnl" altLang="es-ES" sz="1800" b="0" dirty="0" err="1" smtClean="0">
                <a:solidFill>
                  <a:schemeClr val="bg1"/>
                </a:solidFill>
                <a:latin typeface="+mj-lt"/>
                <a:ea typeface="Ebrima" panose="02000000000000000000" pitchFamily="2" charset="0"/>
                <a:cs typeface="Ebrima" panose="02000000000000000000" pitchFamily="2" charset="0"/>
              </a:rPr>
              <a:t>texto</a:t>
            </a:r>
            <a:r>
              <a:rPr lang="es-ES_tradnl" altLang="es-ES" sz="1800" b="0" dirty="0" smtClean="0">
                <a:solidFill>
                  <a:schemeClr val="bg1"/>
                </a:solidFill>
                <a:latin typeface="+mj-lt"/>
                <a:ea typeface="Ebrima" panose="02000000000000000000" pitchFamily="2" charset="0"/>
                <a:cs typeface="Ebrima" panose="02000000000000000000" pitchFamily="2" charset="0"/>
              </a:rPr>
              <a:t> </a:t>
            </a:r>
            <a:r>
              <a:rPr lang="es-ES_tradnl" altLang="es-ES" sz="1800" b="0" dirty="0" err="1" smtClean="0">
                <a:solidFill>
                  <a:schemeClr val="bg1"/>
                </a:solidFill>
                <a:latin typeface="+mj-lt"/>
                <a:ea typeface="Ebrima" panose="02000000000000000000" pitchFamily="2" charset="0"/>
                <a:cs typeface="Ebrima" panose="02000000000000000000" pitchFamily="2" charset="0"/>
              </a:rPr>
              <a:t>texto</a:t>
            </a:r>
            <a:r>
              <a:rPr lang="es-ES_tradnl" altLang="es-ES" sz="1800" b="0" dirty="0" smtClean="0">
                <a:solidFill>
                  <a:schemeClr val="bg1"/>
                </a:solidFill>
                <a:latin typeface="+mj-lt"/>
                <a:ea typeface="Ebrima" panose="02000000000000000000" pitchFamily="2" charset="0"/>
                <a:cs typeface="Ebrima" panose="02000000000000000000" pitchFamily="2" charset="0"/>
              </a:rPr>
              <a:t> &lt;/p&gt;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42" name="13 CuadroTexto"/>
          <p:cNvSpPr>
            <a:spLocks noChangeArrowheads="1"/>
          </p:cNvSpPr>
          <p:nvPr/>
        </p:nvSpPr>
        <p:spPr bwMode="auto">
          <a:xfrm>
            <a:off x="5773996" y="5436033"/>
            <a:ext cx="1550541" cy="327898"/>
          </a:xfrm>
          <a:prstGeom prst="roundRect">
            <a:avLst>
              <a:gd name="adj" fmla="val 27699"/>
            </a:avLst>
          </a:prstGeom>
          <a:solidFill>
            <a:schemeClr val="tx2"/>
          </a:solidFill>
          <a:ln w="9525">
            <a:solidFill>
              <a:schemeClr val="tx2"/>
            </a:solidFill>
            <a:miter lim="800000"/>
            <a:headEnd/>
            <a:tailEnd/>
          </a:ln>
        </p:spPr>
        <p:txBody>
          <a:bodyPr wrap="non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&lt;b&gt;negrita&lt;/b&gt;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596565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30</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Posicionamiento Flotante</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err="1" smtClean="0">
                <a:solidFill>
                  <a:schemeClr val="bg1"/>
                </a:solidFill>
                <a:latin typeface="+mj-lt"/>
              </a:rPr>
              <a:t>clear</a:t>
            </a:r>
            <a:r>
              <a:rPr lang="es-ES_tradnl" altLang="es-ES" sz="2000" dirty="0" smtClean="0">
                <a:solidFill>
                  <a:schemeClr val="bg1"/>
                </a:solidFill>
                <a:latin typeface="+mj-lt"/>
              </a:rPr>
              <a:t>: </a:t>
            </a:r>
            <a:r>
              <a:rPr lang="es-ES_tradnl" altLang="es-ES" sz="2000" dirty="0" err="1" smtClean="0">
                <a:solidFill>
                  <a:schemeClr val="bg1"/>
                </a:solidFill>
                <a:latin typeface="+mj-lt"/>
              </a:rPr>
              <a:t>left</a:t>
            </a:r>
            <a:r>
              <a:rPr lang="es-ES_tradnl" altLang="es-ES" sz="2000" dirty="0" smtClean="0">
                <a:solidFill>
                  <a:schemeClr val="bg1"/>
                </a:solidFill>
                <a:latin typeface="+mj-lt"/>
              </a:rPr>
              <a:t> | </a:t>
            </a:r>
            <a:r>
              <a:rPr lang="es-ES_tradnl" altLang="es-ES" sz="2000" dirty="0" err="1" smtClean="0">
                <a:solidFill>
                  <a:schemeClr val="bg1"/>
                </a:solidFill>
                <a:latin typeface="+mj-lt"/>
              </a:rPr>
              <a:t>right</a:t>
            </a:r>
            <a:r>
              <a:rPr lang="es-ES_tradnl" altLang="es-ES" sz="2000" dirty="0" smtClean="0">
                <a:solidFill>
                  <a:schemeClr val="bg1"/>
                </a:solidFill>
                <a:latin typeface="+mj-lt"/>
              </a:rPr>
              <a:t> | </a:t>
            </a:r>
            <a:r>
              <a:rPr lang="es-ES_tradnl" altLang="es-ES" sz="2000" dirty="0" err="1" smtClean="0">
                <a:solidFill>
                  <a:schemeClr val="bg1"/>
                </a:solidFill>
                <a:latin typeface="+mj-lt"/>
              </a:rPr>
              <a:t>both</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2948223" y="4568466"/>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La propiedad </a:t>
            </a:r>
            <a:r>
              <a:rPr lang="es-ES" sz="1600" i="1" dirty="0" err="1" smtClean="0">
                <a:latin typeface="+mj-lt"/>
              </a:rPr>
              <a:t>clear</a:t>
            </a:r>
            <a:r>
              <a:rPr lang="es-ES" sz="1600" dirty="0" smtClean="0">
                <a:latin typeface="+mj-lt"/>
              </a:rPr>
              <a:t> </a:t>
            </a:r>
            <a:r>
              <a:rPr lang="es-ES" sz="1600" dirty="0">
                <a:latin typeface="+mj-lt"/>
              </a:rPr>
              <a:t>permite modificar el comportamiento por defecto del posicionamiento flotante para forzar a un elemento a mostrarse debajo de cualquier caja flotante</a:t>
            </a:r>
            <a:endParaRPr lang="es-ES_tradnl" sz="1600" dirty="0">
              <a:latin typeface="+mj-lt"/>
            </a:endParaRPr>
          </a:p>
        </p:txBody>
      </p:sp>
      <p:pic>
        <p:nvPicPr>
          <p:cNvPr id="7170" name="Picture 2" descr="Forzando a que un elemento no fluya alrededor de otro elemento posicionado mediante flo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586" y="1697048"/>
            <a:ext cx="5123585" cy="2678933"/>
          </a:xfrm>
          <a:prstGeom prst="rect">
            <a:avLst/>
          </a:prstGeom>
          <a:noFill/>
          <a:extLst>
            <a:ext uri="{909E8E84-426E-40DD-AFC4-6F175D3DCCD1}">
              <a14:hiddenFill xmlns:a14="http://schemas.microsoft.com/office/drawing/2010/main">
                <a:solidFill>
                  <a:srgbClr val="FFFFFF"/>
                </a:solidFill>
              </a14:hiddenFill>
            </a:ext>
          </a:extLst>
        </p:spPr>
      </p:pic>
      <p:sp>
        <p:nvSpPr>
          <p:cNvPr id="17" name="11 CuadroTexto"/>
          <p:cNvSpPr txBox="1">
            <a:spLocks noChangeArrowheads="1"/>
          </p:cNvSpPr>
          <p:nvPr/>
        </p:nvSpPr>
        <p:spPr bwMode="auto">
          <a:xfrm>
            <a:off x="2948223" y="5426728"/>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Indica </a:t>
            </a:r>
            <a:r>
              <a:rPr lang="es-ES" sz="1600" dirty="0">
                <a:latin typeface="+mj-lt"/>
              </a:rPr>
              <a:t>el lado del elemento HTML que no debe ser adyacente a ninguna caja posicionada de forma flotante.</a:t>
            </a:r>
            <a:endParaRPr lang="es-ES_tradnl" sz="1600" dirty="0">
              <a:latin typeface="+mj-lt"/>
            </a:endParaRPr>
          </a:p>
        </p:txBody>
      </p:sp>
    </p:spTree>
    <p:extLst>
      <p:ext uri="{BB962C8B-B14F-4D97-AF65-F5344CB8AC3E}">
        <p14:creationId xmlns:p14="http://schemas.microsoft.com/office/powerpoint/2010/main" val="40971033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i="1" dirty="0">
                <a:latin typeface="Decima Nova Pro" panose="02000506000000020004" pitchFamily="50" charset="0"/>
              </a:rPr>
              <a:t>Z-</a:t>
            </a:r>
            <a:r>
              <a:rPr lang="es-ES_tradnl" altLang="es-ES" sz="1600" i="1" dirty="0" err="1">
                <a:latin typeface="Decima Nova Pro" panose="02000506000000020004" pitchFamily="50" charset="0"/>
              </a:rPr>
              <a:t>index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31</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Posicionamiento Flotante</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err="1" smtClean="0">
                <a:solidFill>
                  <a:schemeClr val="bg1"/>
                </a:solidFill>
                <a:latin typeface="+mj-lt"/>
              </a:rPr>
              <a:t>clear</a:t>
            </a:r>
            <a:r>
              <a:rPr lang="es-ES_tradnl" altLang="es-ES" sz="2000" dirty="0" smtClean="0">
                <a:solidFill>
                  <a:schemeClr val="bg1"/>
                </a:solidFill>
                <a:latin typeface="+mj-lt"/>
              </a:rPr>
              <a:t>: </a:t>
            </a:r>
            <a:r>
              <a:rPr lang="es-ES_tradnl" altLang="es-ES" sz="2000" dirty="0" err="1" smtClean="0">
                <a:solidFill>
                  <a:schemeClr val="bg1"/>
                </a:solidFill>
                <a:latin typeface="+mj-lt"/>
              </a:rPr>
              <a:t>left</a:t>
            </a:r>
            <a:r>
              <a:rPr lang="es-ES_tradnl" altLang="es-ES" sz="2000" dirty="0" smtClean="0">
                <a:solidFill>
                  <a:schemeClr val="bg1"/>
                </a:solidFill>
                <a:latin typeface="+mj-lt"/>
              </a:rPr>
              <a:t> | </a:t>
            </a:r>
            <a:r>
              <a:rPr lang="es-ES_tradnl" altLang="es-ES" sz="2000" dirty="0" err="1" smtClean="0">
                <a:solidFill>
                  <a:schemeClr val="bg1"/>
                </a:solidFill>
                <a:latin typeface="+mj-lt"/>
              </a:rPr>
              <a:t>right</a:t>
            </a:r>
            <a:r>
              <a:rPr lang="es-ES_tradnl" altLang="es-ES" sz="2000" dirty="0" smtClean="0">
                <a:solidFill>
                  <a:schemeClr val="bg1"/>
                </a:solidFill>
                <a:latin typeface="+mj-lt"/>
              </a:rPr>
              <a:t> | </a:t>
            </a:r>
            <a:r>
              <a:rPr lang="es-ES_tradnl" altLang="es-ES" sz="2000" dirty="0" err="1" smtClean="0">
                <a:solidFill>
                  <a:schemeClr val="bg1"/>
                </a:solidFill>
                <a:latin typeface="+mj-lt"/>
              </a:rPr>
              <a:t>both</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2948223" y="4568466"/>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La propiedad </a:t>
            </a:r>
            <a:r>
              <a:rPr lang="es-ES" sz="1600" i="1" dirty="0" err="1" smtClean="0">
                <a:latin typeface="+mj-lt"/>
              </a:rPr>
              <a:t>clear</a:t>
            </a:r>
            <a:r>
              <a:rPr lang="es-ES" sz="1600" dirty="0" smtClean="0">
                <a:latin typeface="+mj-lt"/>
              </a:rPr>
              <a:t> </a:t>
            </a:r>
            <a:r>
              <a:rPr lang="es-ES" sz="1600" dirty="0">
                <a:latin typeface="+mj-lt"/>
              </a:rPr>
              <a:t>permite modificar el comportamiento por defecto del posicionamiento flotante para forzar a un elemento a mostrarse debajo de cualquier caja flotante</a:t>
            </a:r>
            <a:endParaRPr lang="es-ES_tradnl" sz="1600" dirty="0">
              <a:latin typeface="+mj-lt"/>
            </a:endParaRPr>
          </a:p>
        </p:txBody>
      </p:sp>
      <p:pic>
        <p:nvPicPr>
          <p:cNvPr id="7170" name="Picture 2" descr="Forzando a que un elemento no fluya alrededor de otro elemento posicionado mediante flo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586" y="1697048"/>
            <a:ext cx="5123585" cy="2678933"/>
          </a:xfrm>
          <a:prstGeom prst="rect">
            <a:avLst/>
          </a:prstGeom>
          <a:noFill/>
          <a:extLst>
            <a:ext uri="{909E8E84-426E-40DD-AFC4-6F175D3DCCD1}">
              <a14:hiddenFill xmlns:a14="http://schemas.microsoft.com/office/drawing/2010/main">
                <a:solidFill>
                  <a:srgbClr val="FFFFFF"/>
                </a:solidFill>
              </a14:hiddenFill>
            </a:ext>
          </a:extLst>
        </p:spPr>
      </p:pic>
      <p:sp>
        <p:nvSpPr>
          <p:cNvPr id="17" name="11 CuadroTexto"/>
          <p:cNvSpPr txBox="1">
            <a:spLocks noChangeArrowheads="1"/>
          </p:cNvSpPr>
          <p:nvPr/>
        </p:nvSpPr>
        <p:spPr bwMode="auto">
          <a:xfrm>
            <a:off x="2948223" y="5426728"/>
            <a:ext cx="8941194"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Indica </a:t>
            </a:r>
            <a:r>
              <a:rPr lang="es-ES" sz="1600" dirty="0">
                <a:latin typeface="+mj-lt"/>
              </a:rPr>
              <a:t>el lado del elemento HTML que no debe ser adyacente a ninguna caja posicionada de forma flotante.</a:t>
            </a:r>
            <a:endParaRPr lang="es-ES_tradnl" sz="1600" dirty="0">
              <a:latin typeface="+mj-lt"/>
            </a:endParaRPr>
          </a:p>
        </p:txBody>
      </p:sp>
    </p:spTree>
    <p:extLst>
      <p:ext uri="{BB962C8B-B14F-4D97-AF65-F5344CB8AC3E}">
        <p14:creationId xmlns:p14="http://schemas.microsoft.com/office/powerpoint/2010/main" val="1628282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4 Posicionamiento</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Posicionamiento</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Selectores jerárquicos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Tipos</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Tradicional</a:t>
            </a:r>
          </a:p>
          <a:p>
            <a:pPr marL="800100" lvl="2" indent="-342900">
              <a:spcBef>
                <a:spcPct val="0"/>
              </a:spcBef>
              <a:buFont typeface="+mj-lt"/>
              <a:buAutoNum type="alphaLcPeriod"/>
              <a:defRPr/>
            </a:pPr>
            <a:r>
              <a:rPr lang="es-ES_tradnl" altLang="es-ES" sz="1600" i="1" dirty="0" smtClean="0">
                <a:latin typeface="Decima Nova Pro" panose="02000506000000020004" pitchFamily="50" charset="0"/>
              </a:rPr>
              <a:t>Flotante</a:t>
            </a:r>
          </a:p>
          <a:p>
            <a:pPr marL="800100" lvl="2" indent="-342900">
              <a:spcBef>
                <a:spcPct val="0"/>
              </a:spcBef>
              <a:buFont typeface="+mj-lt"/>
              <a:buAutoNum type="alphaLcPeriod"/>
              <a:defRPr/>
            </a:pPr>
            <a:r>
              <a:rPr lang="es-ES_tradnl" altLang="es-ES" sz="1600" b="1" i="1" dirty="0" smtClean="0">
                <a:latin typeface="Decima Nova Pro" panose="02000506000000020004" pitchFamily="50" charset="0"/>
              </a:rPr>
              <a:t>Z-</a:t>
            </a:r>
            <a:r>
              <a:rPr lang="es-ES_tradnl" altLang="es-ES" sz="1600" b="1" i="1" dirty="0" err="1" smtClean="0">
                <a:latin typeface="Decima Nova Pro" panose="02000506000000020004" pitchFamily="50" charset="0"/>
              </a:rPr>
              <a:t>index</a:t>
            </a:r>
            <a:endParaRPr lang="es-ES_tradnl" altLang="es-ES" sz="1600" b="1" i="1" dirty="0" smtClean="0">
              <a:latin typeface="Decima Nova Pro" panose="02000506000000020004" pitchFamily="50" charset="0"/>
            </a:endParaRPr>
          </a:p>
          <a:p>
            <a:pPr indent="-4572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32</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E. Posicionamiento Tridimensional: z-</a:t>
            </a:r>
            <a:r>
              <a:rPr lang="es-ES_tradnl" altLang="es-ES" sz="2000" dirty="0" err="1" smtClean="0">
                <a:solidFill>
                  <a:schemeClr val="tx1"/>
                </a:solidFill>
                <a:latin typeface="+mj-lt"/>
              </a:rPr>
              <a:t>index</a:t>
            </a:r>
            <a:endParaRPr lang="es-ES_tradnl" altLang="es-ES" sz="2000" b="0" dirty="0">
              <a:solidFill>
                <a:schemeClr val="tx1"/>
              </a:solidFill>
              <a:latin typeface="+mj-lt"/>
            </a:endParaRPr>
          </a:p>
        </p:txBody>
      </p:sp>
      <p:sp>
        <p:nvSpPr>
          <p:cNvPr id="23" name="13 CuadroTexto"/>
          <p:cNvSpPr>
            <a:spLocks noChangeArrowheads="1"/>
          </p:cNvSpPr>
          <p:nvPr/>
        </p:nvSpPr>
        <p:spPr bwMode="auto">
          <a:xfrm>
            <a:off x="2960416" y="170824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dirty="0" smtClean="0">
                <a:solidFill>
                  <a:schemeClr val="bg1"/>
                </a:solidFill>
                <a:latin typeface="+mj-lt"/>
              </a:rPr>
              <a:t>z-</a:t>
            </a:r>
            <a:r>
              <a:rPr lang="es-ES_tradnl" altLang="es-ES" sz="2000" dirty="0" err="1" smtClean="0">
                <a:solidFill>
                  <a:schemeClr val="bg1"/>
                </a:solidFill>
                <a:latin typeface="+mj-lt"/>
              </a:rPr>
              <a:t>index</a:t>
            </a:r>
            <a:r>
              <a:rPr lang="es-ES_tradnl" altLang="es-ES" sz="2000" dirty="0" smtClean="0">
                <a:solidFill>
                  <a:schemeClr val="bg1"/>
                </a:solidFill>
                <a:latin typeface="+mj-lt"/>
              </a:rPr>
              <a:t>: </a:t>
            </a:r>
            <a:r>
              <a:rPr lang="es-ES_tradnl" altLang="es-ES" sz="2000" dirty="0" err="1" smtClean="0">
                <a:solidFill>
                  <a:schemeClr val="bg1"/>
                </a:solidFill>
                <a:latin typeface="+mj-lt"/>
              </a:rPr>
              <a:t>num</a:t>
            </a:r>
            <a:r>
              <a:rPr lang="es-ES_tradnl" altLang="es-ES" sz="2000" dirty="0" smtClean="0">
                <a:solidFill>
                  <a:schemeClr val="bg1"/>
                </a:solidFill>
                <a:latin typeface="+mj-lt"/>
              </a:rPr>
              <a:t>;</a:t>
            </a:r>
            <a:endParaRPr lang="es-ES_tradnl" altLang="es-ES" sz="2000" b="0" dirty="0">
              <a:solidFill>
                <a:schemeClr val="bg1"/>
              </a:solidFill>
              <a:latin typeface="+mj-lt"/>
            </a:endParaRPr>
          </a:p>
        </p:txBody>
      </p:sp>
      <p:sp>
        <p:nvSpPr>
          <p:cNvPr id="24" name="11 CuadroTexto"/>
          <p:cNvSpPr txBox="1">
            <a:spLocks noChangeArrowheads="1"/>
          </p:cNvSpPr>
          <p:nvPr/>
        </p:nvSpPr>
        <p:spPr bwMode="auto">
          <a:xfrm>
            <a:off x="2948223" y="2395208"/>
            <a:ext cx="8463907"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Cuando varias cajas se superponen, z-</a:t>
            </a:r>
            <a:r>
              <a:rPr lang="es-ES" sz="1600" dirty="0" err="1" smtClean="0">
                <a:latin typeface="+mj-lt"/>
              </a:rPr>
              <a:t>index</a:t>
            </a:r>
            <a:r>
              <a:rPr lang="es-ES" sz="1600" dirty="0" smtClean="0">
                <a:latin typeface="+mj-lt"/>
              </a:rPr>
              <a:t> permite controlar la visibilidad de cada caja, funcionando con el concepto de “capas”</a:t>
            </a:r>
            <a:endParaRPr lang="es-ES_tradnl" sz="1600" dirty="0">
              <a:latin typeface="+mj-lt"/>
            </a:endParaRPr>
          </a:p>
        </p:txBody>
      </p:sp>
      <p:sp>
        <p:nvSpPr>
          <p:cNvPr id="17" name="11 CuadroTexto"/>
          <p:cNvSpPr txBox="1">
            <a:spLocks noChangeArrowheads="1"/>
          </p:cNvSpPr>
          <p:nvPr/>
        </p:nvSpPr>
        <p:spPr bwMode="auto">
          <a:xfrm>
            <a:off x="2948223" y="3267155"/>
            <a:ext cx="846390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Z-</a:t>
            </a:r>
            <a:r>
              <a:rPr lang="es-ES" sz="1600" dirty="0" err="1" smtClean="0">
                <a:latin typeface="+mj-lt"/>
              </a:rPr>
              <a:t>index</a:t>
            </a:r>
            <a:r>
              <a:rPr lang="es-ES" sz="1600" dirty="0" smtClean="0">
                <a:latin typeface="+mj-lt"/>
              </a:rPr>
              <a:t> indica un número cualquiera. La caja con el z-</a:t>
            </a:r>
            <a:r>
              <a:rPr lang="es-ES" sz="1600" dirty="0" err="1" smtClean="0">
                <a:latin typeface="+mj-lt"/>
              </a:rPr>
              <a:t>index</a:t>
            </a:r>
            <a:r>
              <a:rPr lang="es-ES" sz="1600" dirty="0" smtClean="0">
                <a:latin typeface="+mj-lt"/>
              </a:rPr>
              <a:t> más alto será la que se vea</a:t>
            </a:r>
            <a:endParaRPr lang="es-ES_tradnl" sz="1600" dirty="0">
              <a:latin typeface="+mj-lt"/>
            </a:endParaRPr>
          </a:p>
        </p:txBody>
      </p:sp>
      <p:pic>
        <p:nvPicPr>
          <p:cNvPr id="8194" name="Picture 2" descr="Ejemplo de propiedad z-ind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336" y="4072266"/>
            <a:ext cx="3050794" cy="2380052"/>
          </a:xfrm>
          <a:prstGeom prst="rect">
            <a:avLst/>
          </a:prstGeom>
          <a:noFill/>
          <a:extLst>
            <a:ext uri="{909E8E84-426E-40DD-AFC4-6F175D3DCCD1}">
              <a14:hiddenFill xmlns:a14="http://schemas.microsoft.com/office/drawing/2010/main">
                <a:solidFill>
                  <a:srgbClr val="FFFFFF"/>
                </a:solidFill>
              </a14:hiddenFill>
            </a:ext>
          </a:extLst>
        </p:spPr>
      </p:pic>
      <p:sp>
        <p:nvSpPr>
          <p:cNvPr id="13" name="11 CuadroTexto"/>
          <p:cNvSpPr txBox="1">
            <a:spLocks noChangeArrowheads="1"/>
          </p:cNvSpPr>
          <p:nvPr/>
        </p:nvSpPr>
        <p:spPr bwMode="auto">
          <a:xfrm>
            <a:off x="2948223" y="3931495"/>
            <a:ext cx="5061922" cy="104798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Solo tiene sentido en elementos posicionados, por lo que al menos tiene que indicarse </a:t>
            </a:r>
            <a:r>
              <a:rPr lang="es-ES" sz="1600" i="1" dirty="0" smtClean="0">
                <a:latin typeface="+mj-lt"/>
              </a:rPr>
              <a:t>position: </a:t>
            </a:r>
            <a:r>
              <a:rPr lang="es-ES" sz="1600" i="1" dirty="0" err="1" smtClean="0">
                <a:latin typeface="+mj-lt"/>
              </a:rPr>
              <a:t>relative</a:t>
            </a:r>
            <a:r>
              <a:rPr lang="es-ES" sz="1600" i="1" dirty="0" smtClean="0">
                <a:latin typeface="+mj-lt"/>
              </a:rPr>
              <a:t>; </a:t>
            </a:r>
            <a:r>
              <a:rPr lang="es-ES" sz="1600" dirty="0" smtClean="0">
                <a:latin typeface="+mj-lt"/>
              </a:rPr>
              <a:t>(aunque después no se desplace)</a:t>
            </a:r>
            <a:endParaRPr lang="es-ES_tradnl" sz="1600" dirty="0">
              <a:latin typeface="+mj-lt"/>
            </a:endParaRPr>
          </a:p>
        </p:txBody>
      </p:sp>
    </p:spTree>
    <p:extLst>
      <p:ext uri="{BB962C8B-B14F-4D97-AF65-F5344CB8AC3E}">
        <p14:creationId xmlns:p14="http://schemas.microsoft.com/office/powerpoint/2010/main" val="30074150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5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smtClean="0">
                <a:latin typeface="Decima Nova Pro" panose="02000506000000020004" pitchFamily="50" charset="0"/>
              </a:rPr>
              <a:t>Flexbox</a:t>
            </a:r>
            <a:endParaRPr lang="es-ES_tradnl" altLang="es-ES" sz="1600" b="1" i="1" dirty="0" smtClean="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smtClean="0">
                <a:latin typeface="Decima Nova Pro" panose="02000506000000020004" pitchFamily="50" charset="0"/>
              </a:rPr>
              <a:t>Alineación en los elementos</a:t>
            </a:r>
          </a:p>
          <a:p>
            <a:pPr marL="914400" lvl="4" indent="-457200">
              <a:spcBef>
                <a:spcPct val="0"/>
              </a:spcBef>
              <a:buFont typeface="+mj-lt"/>
              <a:buAutoNum type="alphaLcPeriod"/>
              <a:defRPr/>
            </a:pPr>
            <a:endParaRPr lang="es-ES_tradnl" altLang="es-ES" sz="1600" i="1" dirty="0">
              <a:latin typeface="Decima Nova Pro" panose="02000506000000020004" pitchFamily="50" charset="0"/>
            </a:endParaRPr>
          </a:p>
          <a:p>
            <a:pPr indent="-457200">
              <a:spcBef>
                <a:spcPct val="0"/>
              </a:spcBef>
              <a:buFont typeface="+mj-lt"/>
              <a:buAutoNum type="arabicPeriod"/>
              <a:defRPr/>
            </a:pP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33</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A</a:t>
            </a:r>
            <a:r>
              <a:rPr lang="es-ES_tradnl" altLang="es-ES" sz="2000" dirty="0" smtClean="0">
                <a:solidFill>
                  <a:schemeClr val="tx1"/>
                </a:solidFill>
                <a:latin typeface="+mj-lt"/>
              </a:rPr>
              <a:t>. El contenedor flexible</a:t>
            </a:r>
            <a:endParaRPr lang="es-ES_tradnl" altLang="es-ES" sz="2000" b="0" dirty="0">
              <a:solidFill>
                <a:schemeClr val="tx1"/>
              </a:solidFill>
              <a:latin typeface="+mj-lt"/>
            </a:endParaRPr>
          </a:p>
        </p:txBody>
      </p:sp>
      <p:sp>
        <p:nvSpPr>
          <p:cNvPr id="13" name="11 CuadroTexto"/>
          <p:cNvSpPr txBox="1">
            <a:spLocks noChangeArrowheads="1"/>
          </p:cNvSpPr>
          <p:nvPr/>
        </p:nvSpPr>
        <p:spPr bwMode="auto">
          <a:xfrm>
            <a:off x="3012126" y="2920737"/>
            <a:ext cx="2766881" cy="197953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Se puede controlar:</a:t>
            </a:r>
          </a:p>
          <a:p>
            <a:pPr marL="285750" indent="-285750">
              <a:buFont typeface="Arial" panose="020B0604020202020204" pitchFamily="34" charset="0"/>
              <a:buChar char="•"/>
              <a:defRPr/>
            </a:pPr>
            <a:r>
              <a:rPr lang="es-ES" sz="1600" dirty="0" smtClean="0">
                <a:latin typeface="+mj-lt"/>
              </a:rPr>
              <a:t>Alto / ancho</a:t>
            </a:r>
          </a:p>
          <a:p>
            <a:pPr marL="285750" indent="-285750">
              <a:buFont typeface="Arial" panose="020B0604020202020204" pitchFamily="34" charset="0"/>
              <a:buChar char="•"/>
              <a:defRPr/>
            </a:pPr>
            <a:r>
              <a:rPr lang="es-ES" sz="1600" dirty="0" smtClean="0">
                <a:latin typeface="+mj-lt"/>
              </a:rPr>
              <a:t>Orden</a:t>
            </a:r>
          </a:p>
          <a:p>
            <a:pPr marL="285750" indent="-285750">
              <a:buFont typeface="Arial" panose="020B0604020202020204" pitchFamily="34" charset="0"/>
              <a:buChar char="•"/>
              <a:defRPr/>
            </a:pPr>
            <a:r>
              <a:rPr lang="es-ES" sz="1600" dirty="0" smtClean="0">
                <a:latin typeface="+mj-lt"/>
              </a:rPr>
              <a:t>Alineación Vertical</a:t>
            </a:r>
          </a:p>
          <a:p>
            <a:pPr marL="285750" indent="-285750">
              <a:buFont typeface="Arial" panose="020B0604020202020204" pitchFamily="34" charset="0"/>
              <a:buChar char="•"/>
              <a:defRPr/>
            </a:pPr>
            <a:r>
              <a:rPr lang="es-ES" sz="1600" dirty="0" smtClean="0">
                <a:latin typeface="+mj-lt"/>
              </a:rPr>
              <a:t>Alineación Horizontal</a:t>
            </a:r>
          </a:p>
          <a:p>
            <a:pPr marL="285750" indent="-285750">
              <a:buFont typeface="Arial" panose="020B0604020202020204" pitchFamily="34" charset="0"/>
              <a:buChar char="•"/>
              <a:defRPr/>
            </a:pPr>
            <a:r>
              <a:rPr lang="es-ES" sz="1600" dirty="0" smtClean="0">
                <a:latin typeface="+mj-lt"/>
              </a:rPr>
              <a:t>Distribución</a:t>
            </a:r>
            <a:endParaRPr lang="es-ES_tradnl" sz="1600" dirty="0">
              <a:latin typeface="+mj-lt"/>
            </a:endParaRPr>
          </a:p>
        </p:txBody>
      </p:sp>
      <p:sp>
        <p:nvSpPr>
          <p:cNvPr id="14" name="13 CuadroTexto"/>
          <p:cNvSpPr>
            <a:spLocks noChangeArrowheads="1"/>
          </p:cNvSpPr>
          <p:nvPr/>
        </p:nvSpPr>
        <p:spPr bwMode="auto">
          <a:xfrm>
            <a:off x="3012127" y="1665465"/>
            <a:ext cx="8532173"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Tenemos un </a:t>
            </a:r>
            <a:r>
              <a:rPr lang="es-ES_tradnl" altLang="es-ES" sz="2000" b="1" dirty="0" smtClean="0">
                <a:solidFill>
                  <a:schemeClr val="bg1"/>
                </a:solidFill>
                <a:latin typeface="+mj-lt"/>
              </a:rPr>
              <a:t>contendor </a:t>
            </a:r>
            <a:r>
              <a:rPr lang="es-ES_tradnl" altLang="es-ES" sz="2000" b="1" dirty="0" err="1" smtClean="0">
                <a:solidFill>
                  <a:schemeClr val="bg1"/>
                </a:solidFill>
                <a:latin typeface="+mj-lt"/>
              </a:rPr>
              <a:t>flex</a:t>
            </a:r>
            <a:r>
              <a:rPr lang="es-ES_tradnl" altLang="es-ES" sz="2000" dirty="0" smtClean="0">
                <a:solidFill>
                  <a:schemeClr val="bg1"/>
                </a:solidFill>
                <a:latin typeface="+mj-lt"/>
              </a:rPr>
              <a:t> que controla ciertas propiedades de las cajas que contiene (</a:t>
            </a:r>
            <a:r>
              <a:rPr lang="es-ES_tradnl" altLang="es-ES" sz="2000" b="1" dirty="0" smtClean="0">
                <a:solidFill>
                  <a:schemeClr val="bg1"/>
                </a:solidFill>
                <a:latin typeface="+mj-lt"/>
              </a:rPr>
              <a:t>elementos flexibles)</a:t>
            </a:r>
            <a:endParaRPr lang="es-ES_tradnl" altLang="es-ES" sz="2000" b="1" dirty="0">
              <a:solidFill>
                <a:schemeClr val="bg1"/>
              </a:solidFill>
              <a:latin typeface="+mj-lt"/>
            </a:endParaRPr>
          </a:p>
        </p:txBody>
      </p:sp>
      <p:pic>
        <p:nvPicPr>
          <p:cNvPr id="15" name="Imagen 14" descr="https://dc722jrlp2zu8.cloudfront.net/media/django-summernote/2019-03-12/57021cfc-2407-4115-ae42-f991969ec097.png"/>
          <p:cNvPicPr/>
          <p:nvPr/>
        </p:nvPicPr>
        <p:blipFill>
          <a:blip r:embed="rId3">
            <a:extLst>
              <a:ext uri="{28A0092B-C50C-407E-A947-70E740481C1C}">
                <a14:useLocalDpi xmlns:a14="http://schemas.microsoft.com/office/drawing/2010/main" val="0"/>
              </a:ext>
            </a:extLst>
          </a:blip>
          <a:srcRect/>
          <a:stretch>
            <a:fillRect/>
          </a:stretch>
        </p:blipFill>
        <p:spPr bwMode="auto">
          <a:xfrm>
            <a:off x="6026346" y="2710849"/>
            <a:ext cx="5407127" cy="4075540"/>
          </a:xfrm>
          <a:prstGeom prst="rect">
            <a:avLst/>
          </a:prstGeom>
          <a:noFill/>
          <a:ln>
            <a:noFill/>
          </a:ln>
        </p:spPr>
      </p:pic>
    </p:spTree>
    <p:extLst>
      <p:ext uri="{BB962C8B-B14F-4D97-AF65-F5344CB8AC3E}">
        <p14:creationId xmlns:p14="http://schemas.microsoft.com/office/powerpoint/2010/main" val="4083376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b="1"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34</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12" name="13 CuadroTexto"/>
          <p:cNvSpPr>
            <a:spLocks noChangeArrowheads="1"/>
          </p:cNvSpPr>
          <p:nvPr/>
        </p:nvSpPr>
        <p:spPr bwMode="auto">
          <a:xfrm>
            <a:off x="2950695" y="1776878"/>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a:solidFill>
                  <a:schemeClr val="bg1"/>
                </a:solidFill>
                <a:latin typeface="+mj-lt"/>
              </a:rPr>
              <a:t>display</a:t>
            </a:r>
            <a:r>
              <a:rPr lang="es-ES_tradnl" altLang="es-ES" sz="2000" dirty="0">
                <a:solidFill>
                  <a:schemeClr val="bg1"/>
                </a:solidFill>
                <a:latin typeface="+mj-lt"/>
              </a:rPr>
              <a:t>: </a:t>
            </a:r>
            <a:r>
              <a:rPr lang="es-ES_tradnl" altLang="es-ES" sz="2000" dirty="0" err="1">
                <a:solidFill>
                  <a:schemeClr val="bg1"/>
                </a:solidFill>
                <a:latin typeface="+mj-lt"/>
              </a:rPr>
              <a:t>flex</a:t>
            </a:r>
            <a:r>
              <a:rPr lang="es-ES_tradnl" altLang="es-ES" sz="2000" dirty="0" smtClean="0">
                <a:solidFill>
                  <a:schemeClr val="bg1"/>
                </a:solidFill>
                <a:latin typeface="+mj-lt"/>
              </a:rPr>
              <a:t>;</a:t>
            </a:r>
            <a:endParaRPr lang="es-ES_tradnl" altLang="es-ES" sz="2000" dirty="0">
              <a:solidFill>
                <a:schemeClr val="bg1"/>
              </a:solidFill>
              <a:latin typeface="+mj-lt"/>
            </a:endParaRPr>
          </a:p>
        </p:txBody>
      </p:sp>
      <p:sp>
        <p:nvSpPr>
          <p:cNvPr id="16" name="11 CuadroTexto"/>
          <p:cNvSpPr txBox="1">
            <a:spLocks noChangeArrowheads="1"/>
          </p:cNvSpPr>
          <p:nvPr/>
        </p:nvSpPr>
        <p:spPr bwMode="auto">
          <a:xfrm>
            <a:off x="5727873" y="1684546"/>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a:latin typeface="+mj-lt"/>
              </a:rPr>
              <a:t>Al declarar un elemento con esta propiedad, lo convierto en un contenedor </a:t>
            </a:r>
            <a:r>
              <a:rPr lang="es-ES" sz="1600" dirty="0" err="1">
                <a:latin typeface="+mj-lt"/>
              </a:rPr>
              <a:t>flex</a:t>
            </a:r>
            <a:endParaRPr lang="es-ES" sz="1600" dirty="0">
              <a:latin typeface="+mj-lt"/>
            </a:endParaRPr>
          </a:p>
        </p:txBody>
      </p:sp>
      <p:cxnSp>
        <p:nvCxnSpPr>
          <p:cNvPr id="17" name="38 Conector recto"/>
          <p:cNvCxnSpPr>
            <a:cxnSpLocks noChangeShapeType="1"/>
            <a:stCxn id="12" idx="3"/>
            <a:endCxn id="16" idx="1"/>
          </p:cNvCxnSpPr>
          <p:nvPr/>
        </p:nvCxnSpPr>
        <p:spPr bwMode="auto">
          <a:xfrm>
            <a:off x="5388391" y="2013694"/>
            <a:ext cx="339482"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7" name="Imagen 6"/>
          <p:cNvPicPr>
            <a:picLocks noChangeAspect="1"/>
          </p:cNvPicPr>
          <p:nvPr/>
        </p:nvPicPr>
        <p:blipFill>
          <a:blip r:embed="rId3"/>
          <a:stretch>
            <a:fillRect/>
          </a:stretch>
        </p:blipFill>
        <p:spPr>
          <a:xfrm>
            <a:off x="2950695" y="2643549"/>
            <a:ext cx="3991532" cy="3867690"/>
          </a:xfrm>
          <a:prstGeom prst="rect">
            <a:avLst/>
          </a:prstGeom>
        </p:spPr>
      </p:pic>
      <p:sp>
        <p:nvSpPr>
          <p:cNvPr id="20" name="11 CuadroTexto"/>
          <p:cNvSpPr txBox="1">
            <a:spLocks noChangeArrowheads="1"/>
          </p:cNvSpPr>
          <p:nvPr/>
        </p:nvSpPr>
        <p:spPr bwMode="auto">
          <a:xfrm>
            <a:off x="7262264" y="2852206"/>
            <a:ext cx="3977114" cy="104798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Automáticamente, los elementos flexibles ajustan su ancho (</a:t>
            </a:r>
            <a:r>
              <a:rPr lang="es-ES" sz="1600" i="1" dirty="0" err="1" smtClean="0">
                <a:latin typeface="+mj-lt"/>
              </a:rPr>
              <a:t>width</a:t>
            </a:r>
            <a:r>
              <a:rPr lang="es-ES" sz="1600" i="1" dirty="0" smtClean="0">
                <a:latin typeface="+mj-lt"/>
              </a:rPr>
              <a:t>)</a:t>
            </a:r>
            <a:r>
              <a:rPr lang="es-ES" sz="1600" dirty="0" smtClean="0">
                <a:latin typeface="+mj-lt"/>
              </a:rPr>
              <a:t> al contenido y flotan hacia la izquierda</a:t>
            </a:r>
            <a:endParaRPr lang="es-ES_tradnl" sz="1600" dirty="0">
              <a:latin typeface="+mj-lt"/>
            </a:endParaRPr>
          </a:p>
        </p:txBody>
      </p:sp>
      <p:sp>
        <p:nvSpPr>
          <p:cNvPr id="14" name="Título 1">
            <a:extLst>
              <a:ext uri="{FF2B5EF4-FFF2-40B4-BE49-F238E27FC236}">
                <a16:creationId xmlns:a16="http://schemas.microsoft.com/office/drawing/2014/main" id="{216A56A2-57D5-4B4B-BB58-93C02AAA4827}"/>
              </a:ext>
            </a:extLst>
          </p:cNvPr>
          <p:cNvSpPr txBox="1">
            <a:spLocks/>
          </p:cNvSpPr>
          <p:nvPr/>
        </p:nvSpPr>
        <p:spPr>
          <a:xfrm>
            <a:off x="2872854" y="460504"/>
            <a:ext cx="9139116" cy="708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i="1" dirty="0" smtClean="0">
                <a:latin typeface="Decima Nova Pro" panose="02000506000000020004" pitchFamily="50" charset="0"/>
              </a:rPr>
              <a:t>5 Posicionamiento Flexible</a:t>
            </a:r>
            <a:endParaRPr lang="es-ES" i="1" dirty="0">
              <a:latin typeface="Decima Nova Pro" panose="02000506000000020004" pitchFamily="50" charset="0"/>
            </a:endParaRPr>
          </a:p>
        </p:txBody>
      </p:sp>
      <p:sp>
        <p:nvSpPr>
          <p:cNvPr id="15"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A</a:t>
            </a:r>
            <a:r>
              <a:rPr lang="es-ES_tradnl" altLang="es-ES" sz="2000" dirty="0" smtClean="0">
                <a:solidFill>
                  <a:schemeClr val="tx1"/>
                </a:solidFill>
                <a:latin typeface="+mj-lt"/>
              </a:rPr>
              <a:t>. El contenedor flexible</a:t>
            </a:r>
            <a:endParaRPr lang="es-ES_tradnl" altLang="es-ES" sz="2000" b="0" dirty="0">
              <a:solidFill>
                <a:schemeClr val="tx1"/>
              </a:solidFill>
              <a:latin typeface="+mj-lt"/>
            </a:endParaRPr>
          </a:p>
        </p:txBody>
      </p:sp>
    </p:spTree>
    <p:extLst>
      <p:ext uri="{BB962C8B-B14F-4D97-AF65-F5344CB8AC3E}">
        <p14:creationId xmlns:p14="http://schemas.microsoft.com/office/powerpoint/2010/main" val="2936428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Dirección</a:t>
            </a:r>
            <a:r>
              <a:rPr lang="es-ES_tradnl" altLang="es-ES" sz="1600" i="1" dirty="0">
                <a:latin typeface="Decima Nova Pro" panose="02000506000000020004" pitchFamily="50" charset="0"/>
              </a:rPr>
              <a:t>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35</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B. Dirección </a:t>
            </a:r>
            <a:r>
              <a:rPr lang="es-ES_tradnl" altLang="es-ES" sz="2000" dirty="0" smtClean="0">
                <a:solidFill>
                  <a:schemeClr val="tx1"/>
                </a:solidFill>
                <a:latin typeface="+mj-lt"/>
              </a:rPr>
              <a:t>de los elementos</a:t>
            </a:r>
            <a:endParaRPr lang="es-ES_tradnl" altLang="es-ES" sz="2000" b="0" dirty="0">
              <a:solidFill>
                <a:schemeClr val="tx1"/>
              </a:solidFill>
              <a:latin typeface="+mj-lt"/>
            </a:endParaRPr>
          </a:p>
        </p:txBody>
      </p:sp>
      <p:sp>
        <p:nvSpPr>
          <p:cNvPr id="12" name="13 CuadroTexto"/>
          <p:cNvSpPr>
            <a:spLocks noChangeArrowheads="1"/>
          </p:cNvSpPr>
          <p:nvPr/>
        </p:nvSpPr>
        <p:spPr bwMode="auto">
          <a:xfrm>
            <a:off x="2950695" y="2588591"/>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flex-direction</a:t>
            </a:r>
            <a:endParaRPr lang="es-ES_tradnl" altLang="es-ES" sz="2000" dirty="0">
              <a:solidFill>
                <a:schemeClr val="bg1"/>
              </a:solidFill>
              <a:latin typeface="+mj-lt"/>
            </a:endParaRPr>
          </a:p>
        </p:txBody>
      </p:sp>
      <p:sp>
        <p:nvSpPr>
          <p:cNvPr id="16" name="11 CuadroTexto"/>
          <p:cNvSpPr txBox="1">
            <a:spLocks noChangeArrowheads="1"/>
          </p:cNvSpPr>
          <p:nvPr/>
        </p:nvSpPr>
        <p:spPr bwMode="auto">
          <a:xfrm>
            <a:off x="5769860" y="1807415"/>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row</a:t>
            </a:r>
            <a:r>
              <a:rPr lang="es-ES" sz="1600" i="1" dirty="0" smtClean="0">
                <a:latin typeface="+mj-lt"/>
              </a:rPr>
              <a:t>:</a:t>
            </a:r>
            <a:r>
              <a:rPr lang="es-ES" sz="1600" dirty="0" smtClean="0">
                <a:latin typeface="+mj-lt"/>
              </a:rPr>
              <a:t> los elementos flotan hacia la izquierda</a:t>
            </a:r>
            <a:endParaRPr lang="es-ES" sz="1600" i="1" dirty="0">
              <a:latin typeface="+mj-lt"/>
            </a:endParaRPr>
          </a:p>
        </p:txBody>
      </p:sp>
      <p:cxnSp>
        <p:nvCxnSpPr>
          <p:cNvPr id="17" name="38 Conector recto"/>
          <p:cNvCxnSpPr>
            <a:cxnSpLocks noChangeShapeType="1"/>
            <a:stCxn id="12" idx="3"/>
            <a:endCxn id="16" idx="1"/>
          </p:cNvCxnSpPr>
          <p:nvPr/>
        </p:nvCxnSpPr>
        <p:spPr bwMode="auto">
          <a:xfrm flipV="1">
            <a:off x="5388391" y="1997975"/>
            <a:ext cx="381469" cy="82743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3" name="11 CuadroTexto"/>
          <p:cNvSpPr txBox="1">
            <a:spLocks noChangeArrowheads="1"/>
          </p:cNvSpPr>
          <p:nvPr/>
        </p:nvSpPr>
        <p:spPr bwMode="auto">
          <a:xfrm>
            <a:off x="5769860" y="2321027"/>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row</a:t>
            </a:r>
            <a:r>
              <a:rPr lang="es-ES" sz="1600" i="1" dirty="0" smtClean="0">
                <a:latin typeface="+mj-lt"/>
              </a:rPr>
              <a:t>-reverse:</a:t>
            </a:r>
            <a:r>
              <a:rPr lang="es-ES" sz="1600" dirty="0" smtClean="0">
                <a:latin typeface="+mj-lt"/>
              </a:rPr>
              <a:t> los elementos flotan hacia la derecha</a:t>
            </a:r>
            <a:endParaRPr lang="es-ES" sz="1600" i="1" dirty="0">
              <a:latin typeface="+mj-lt"/>
            </a:endParaRPr>
          </a:p>
        </p:txBody>
      </p:sp>
      <p:cxnSp>
        <p:nvCxnSpPr>
          <p:cNvPr id="14" name="38 Conector recto"/>
          <p:cNvCxnSpPr>
            <a:cxnSpLocks noChangeShapeType="1"/>
            <a:stCxn id="12" idx="3"/>
            <a:endCxn id="13" idx="1"/>
          </p:cNvCxnSpPr>
          <p:nvPr/>
        </p:nvCxnSpPr>
        <p:spPr bwMode="auto">
          <a:xfrm flipV="1">
            <a:off x="5388391" y="2511587"/>
            <a:ext cx="381469" cy="31382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1" name="11 CuadroTexto"/>
          <p:cNvSpPr txBox="1">
            <a:spLocks noChangeArrowheads="1"/>
          </p:cNvSpPr>
          <p:nvPr/>
        </p:nvSpPr>
        <p:spPr bwMode="auto">
          <a:xfrm>
            <a:off x="5787087" y="2825407"/>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column</a:t>
            </a:r>
            <a:r>
              <a:rPr lang="es-ES" sz="1600" i="1" dirty="0" smtClean="0">
                <a:latin typeface="+mj-lt"/>
              </a:rPr>
              <a:t>:</a:t>
            </a:r>
            <a:r>
              <a:rPr lang="es-ES" sz="1600" dirty="0" smtClean="0">
                <a:latin typeface="+mj-lt"/>
              </a:rPr>
              <a:t> los elementos se ajustan en forma de columna, de arriba a abajo</a:t>
            </a:r>
            <a:endParaRPr lang="es-ES" sz="1600" i="1" dirty="0">
              <a:latin typeface="+mj-lt"/>
            </a:endParaRPr>
          </a:p>
        </p:txBody>
      </p:sp>
      <p:sp>
        <p:nvSpPr>
          <p:cNvPr id="22" name="11 CuadroTexto"/>
          <p:cNvSpPr txBox="1">
            <a:spLocks noChangeArrowheads="1"/>
          </p:cNvSpPr>
          <p:nvPr/>
        </p:nvSpPr>
        <p:spPr bwMode="auto">
          <a:xfrm>
            <a:off x="5769859" y="3593113"/>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column</a:t>
            </a:r>
            <a:r>
              <a:rPr lang="es-ES" sz="1600" i="1" dirty="0" smtClean="0">
                <a:latin typeface="+mj-lt"/>
              </a:rPr>
              <a:t>-reverse:</a:t>
            </a:r>
            <a:r>
              <a:rPr lang="es-ES" sz="1600" dirty="0" smtClean="0">
                <a:latin typeface="+mj-lt"/>
              </a:rPr>
              <a:t> los elementos </a:t>
            </a:r>
            <a:r>
              <a:rPr lang="es-ES" sz="1600" dirty="0"/>
              <a:t>se ajustan en forma de </a:t>
            </a:r>
            <a:r>
              <a:rPr lang="es-ES" sz="1600" dirty="0" smtClean="0"/>
              <a:t>columna, de abajo a arriba</a:t>
            </a:r>
            <a:endParaRPr lang="es-ES" sz="1600" i="1" dirty="0">
              <a:latin typeface="+mj-lt"/>
            </a:endParaRPr>
          </a:p>
        </p:txBody>
      </p:sp>
      <p:cxnSp>
        <p:nvCxnSpPr>
          <p:cNvPr id="23" name="38 Conector recto"/>
          <p:cNvCxnSpPr>
            <a:cxnSpLocks noChangeShapeType="1"/>
            <a:stCxn id="12" idx="3"/>
            <a:endCxn id="22" idx="1"/>
          </p:cNvCxnSpPr>
          <p:nvPr/>
        </p:nvCxnSpPr>
        <p:spPr bwMode="auto">
          <a:xfrm>
            <a:off x="5388391" y="2825407"/>
            <a:ext cx="381468" cy="109685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27" name="38 Conector recto"/>
          <p:cNvCxnSpPr>
            <a:cxnSpLocks noChangeShapeType="1"/>
            <a:stCxn id="12" idx="3"/>
            <a:endCxn id="21" idx="1"/>
          </p:cNvCxnSpPr>
          <p:nvPr/>
        </p:nvCxnSpPr>
        <p:spPr bwMode="auto">
          <a:xfrm>
            <a:off x="5388391" y="2825407"/>
            <a:ext cx="398696" cy="32914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4" name="11 CuadroTexto"/>
          <p:cNvSpPr txBox="1">
            <a:spLocks noChangeArrowheads="1"/>
          </p:cNvSpPr>
          <p:nvPr/>
        </p:nvSpPr>
        <p:spPr bwMode="auto">
          <a:xfrm>
            <a:off x="2950695" y="4718193"/>
            <a:ext cx="3977114"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Esta es una propiedad del contendor </a:t>
            </a:r>
            <a:r>
              <a:rPr lang="es-ES" sz="1600" dirty="0" err="1" smtClean="0">
                <a:latin typeface="+mj-lt"/>
              </a:rPr>
              <a:t>flex</a:t>
            </a:r>
            <a:endParaRPr lang="es-ES_tradnl" sz="1600" dirty="0">
              <a:latin typeface="+mj-lt"/>
            </a:endParaRPr>
          </a:p>
        </p:txBody>
      </p:sp>
      <p:sp>
        <p:nvSpPr>
          <p:cNvPr id="25" name="Título 1">
            <a:extLst>
              <a:ext uri="{FF2B5EF4-FFF2-40B4-BE49-F238E27FC236}">
                <a16:creationId xmlns:a16="http://schemas.microsoft.com/office/drawing/2014/main" id="{216A56A2-57D5-4B4B-BB58-93C02AAA4827}"/>
              </a:ext>
            </a:extLst>
          </p:cNvPr>
          <p:cNvSpPr txBox="1">
            <a:spLocks/>
          </p:cNvSpPr>
          <p:nvPr/>
        </p:nvSpPr>
        <p:spPr>
          <a:xfrm>
            <a:off x="2872854" y="460504"/>
            <a:ext cx="9139116" cy="708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i="1" dirty="0" smtClean="0">
                <a:latin typeface="Decima Nova Pro" panose="02000506000000020004" pitchFamily="50" charset="0"/>
              </a:rPr>
              <a:t>5 Posicionamiento Flexible</a:t>
            </a:r>
            <a:endParaRPr lang="es-ES" i="1" dirty="0">
              <a:latin typeface="Decima Nova Pro" panose="02000506000000020004" pitchFamily="50" charset="0"/>
            </a:endParaRPr>
          </a:p>
        </p:txBody>
      </p:sp>
    </p:spTree>
    <p:extLst>
      <p:ext uri="{BB962C8B-B14F-4D97-AF65-F5344CB8AC3E}">
        <p14:creationId xmlns:p14="http://schemas.microsoft.com/office/powerpoint/2010/main" val="121670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5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a:p>
            <a:pPr marL="342900" indent="-342900">
              <a:spcBef>
                <a:spcPct val="0"/>
              </a:spcBef>
              <a:buFont typeface="+mj-lt"/>
              <a:buAutoNum type="arabicPeriod"/>
              <a:defRPr/>
            </a:pPr>
            <a:endParaRPr lang="es-ES_tradnl" altLang="es-ES" sz="1600" b="1"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36</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81855" y="1051790"/>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C. Ajuste </a:t>
            </a:r>
            <a:r>
              <a:rPr lang="es-ES_tradnl" altLang="es-ES" sz="2000" dirty="0" smtClean="0">
                <a:solidFill>
                  <a:schemeClr val="tx1"/>
                </a:solidFill>
                <a:latin typeface="+mj-lt"/>
              </a:rPr>
              <a:t>de los elementos</a:t>
            </a:r>
            <a:endParaRPr lang="es-ES_tradnl" altLang="es-ES" sz="2000" b="0" dirty="0">
              <a:solidFill>
                <a:schemeClr val="tx1"/>
              </a:solidFill>
              <a:latin typeface="+mj-lt"/>
            </a:endParaRPr>
          </a:p>
        </p:txBody>
      </p:sp>
      <p:sp>
        <p:nvSpPr>
          <p:cNvPr id="12" name="13 CuadroTexto"/>
          <p:cNvSpPr>
            <a:spLocks noChangeArrowheads="1"/>
          </p:cNvSpPr>
          <p:nvPr/>
        </p:nvSpPr>
        <p:spPr bwMode="auto">
          <a:xfrm>
            <a:off x="3012127" y="2227304"/>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flex-wrap</a:t>
            </a:r>
            <a:endParaRPr lang="es-ES_tradnl" altLang="es-ES" sz="2000" dirty="0">
              <a:solidFill>
                <a:schemeClr val="bg1"/>
              </a:solidFill>
              <a:latin typeface="+mj-lt"/>
            </a:endParaRPr>
          </a:p>
        </p:txBody>
      </p:sp>
      <p:sp>
        <p:nvSpPr>
          <p:cNvPr id="16" name="11 CuadroTexto"/>
          <p:cNvSpPr txBox="1">
            <a:spLocks noChangeArrowheads="1"/>
          </p:cNvSpPr>
          <p:nvPr/>
        </p:nvSpPr>
        <p:spPr bwMode="auto">
          <a:xfrm>
            <a:off x="5831295" y="1478137"/>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smtClean="0">
                <a:latin typeface="+mj-lt"/>
              </a:rPr>
              <a:t>no-</a:t>
            </a:r>
            <a:r>
              <a:rPr lang="es-ES" sz="1600" i="1" dirty="0" err="1" smtClean="0">
                <a:latin typeface="+mj-lt"/>
              </a:rPr>
              <a:t>wrap</a:t>
            </a:r>
            <a:r>
              <a:rPr lang="es-ES" sz="1600" i="1" dirty="0" smtClean="0">
                <a:latin typeface="+mj-lt"/>
              </a:rPr>
              <a:t>:</a:t>
            </a:r>
            <a:r>
              <a:rPr lang="es-ES" sz="1600" dirty="0" smtClean="0">
                <a:latin typeface="+mj-lt"/>
              </a:rPr>
              <a:t> por defecto. Todos los elementos en la misma línea (aunque no quepan)</a:t>
            </a:r>
            <a:endParaRPr lang="es-ES" sz="1600" i="1" dirty="0">
              <a:latin typeface="+mj-lt"/>
            </a:endParaRPr>
          </a:p>
        </p:txBody>
      </p:sp>
      <p:cxnSp>
        <p:nvCxnSpPr>
          <p:cNvPr id="17" name="38 Conector recto"/>
          <p:cNvCxnSpPr>
            <a:cxnSpLocks noChangeShapeType="1"/>
            <a:stCxn id="12" idx="3"/>
            <a:endCxn id="16" idx="1"/>
          </p:cNvCxnSpPr>
          <p:nvPr/>
        </p:nvCxnSpPr>
        <p:spPr bwMode="auto">
          <a:xfrm flipV="1">
            <a:off x="5449823" y="1807286"/>
            <a:ext cx="381472" cy="65683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3" name="11 CuadroTexto"/>
          <p:cNvSpPr txBox="1">
            <a:spLocks noChangeArrowheads="1"/>
          </p:cNvSpPr>
          <p:nvPr/>
        </p:nvSpPr>
        <p:spPr bwMode="auto">
          <a:xfrm>
            <a:off x="5831292" y="2273561"/>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wrap</a:t>
            </a:r>
            <a:r>
              <a:rPr lang="es-ES" sz="1600" i="1" dirty="0" smtClean="0">
                <a:latin typeface="+mj-lt"/>
              </a:rPr>
              <a:t>:</a:t>
            </a:r>
            <a:r>
              <a:rPr lang="es-ES" sz="1600" dirty="0" smtClean="0">
                <a:latin typeface="+mj-lt"/>
              </a:rPr>
              <a:t> los elementos que no quepan pasan a la línea de abajo</a:t>
            </a:r>
            <a:endParaRPr lang="es-ES" sz="1600" i="1" dirty="0">
              <a:latin typeface="+mj-lt"/>
            </a:endParaRPr>
          </a:p>
        </p:txBody>
      </p:sp>
      <p:cxnSp>
        <p:nvCxnSpPr>
          <p:cNvPr id="14" name="38 Conector recto"/>
          <p:cNvCxnSpPr>
            <a:cxnSpLocks noChangeShapeType="1"/>
            <a:stCxn id="12" idx="3"/>
            <a:endCxn id="13" idx="1"/>
          </p:cNvCxnSpPr>
          <p:nvPr/>
        </p:nvCxnSpPr>
        <p:spPr bwMode="auto">
          <a:xfrm>
            <a:off x="5449823" y="2464120"/>
            <a:ext cx="381469"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5831292" y="2857161"/>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wrap</a:t>
            </a:r>
            <a:r>
              <a:rPr lang="es-ES" sz="1600" i="1" dirty="0" smtClean="0">
                <a:latin typeface="+mj-lt"/>
              </a:rPr>
              <a:t>-reverse:</a:t>
            </a:r>
            <a:r>
              <a:rPr lang="es-ES" sz="1600" dirty="0" smtClean="0">
                <a:latin typeface="+mj-lt"/>
              </a:rPr>
              <a:t> los elementos </a:t>
            </a:r>
            <a:r>
              <a:rPr lang="es-ES" sz="1600" dirty="0" smtClean="0"/>
              <a:t>que no quepan pasan a la línea de arriba</a:t>
            </a:r>
            <a:endParaRPr lang="es-ES" sz="1600" i="1" dirty="0">
              <a:latin typeface="+mj-lt"/>
            </a:endParaRPr>
          </a:p>
        </p:txBody>
      </p:sp>
      <p:cxnSp>
        <p:nvCxnSpPr>
          <p:cNvPr id="23" name="38 Conector recto"/>
          <p:cNvCxnSpPr>
            <a:cxnSpLocks noChangeShapeType="1"/>
            <a:stCxn id="12" idx="3"/>
            <a:endCxn id="22" idx="1"/>
          </p:cNvCxnSpPr>
          <p:nvPr/>
        </p:nvCxnSpPr>
        <p:spPr bwMode="auto">
          <a:xfrm>
            <a:off x="5449823" y="2464120"/>
            <a:ext cx="381469" cy="722190"/>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26" name="Imagen 25" descr="https://dc722jrlp2zu8.cloudfront.net/media/django-summernote/2019-03-12/1e7f687b-1b4b-4677-9e5c-272d79b9af1d.png"/>
          <p:cNvPicPr/>
          <p:nvPr/>
        </p:nvPicPr>
        <p:blipFill>
          <a:blip r:embed="rId3">
            <a:extLst>
              <a:ext uri="{28A0092B-C50C-407E-A947-70E740481C1C}">
                <a14:useLocalDpi xmlns:a14="http://schemas.microsoft.com/office/drawing/2010/main" val="0"/>
              </a:ext>
            </a:extLst>
          </a:blip>
          <a:srcRect/>
          <a:stretch>
            <a:fillRect/>
          </a:stretch>
        </p:blipFill>
        <p:spPr bwMode="auto">
          <a:xfrm>
            <a:off x="6437375" y="3550374"/>
            <a:ext cx="4409253" cy="3236015"/>
          </a:xfrm>
          <a:prstGeom prst="rect">
            <a:avLst/>
          </a:prstGeom>
          <a:noFill/>
          <a:ln>
            <a:noFill/>
          </a:ln>
        </p:spPr>
      </p:pic>
      <p:sp>
        <p:nvSpPr>
          <p:cNvPr id="29" name="11 CuadroTexto"/>
          <p:cNvSpPr txBox="1">
            <a:spLocks noChangeArrowheads="1"/>
          </p:cNvSpPr>
          <p:nvPr/>
        </p:nvSpPr>
        <p:spPr bwMode="auto">
          <a:xfrm>
            <a:off x="2881855" y="4290862"/>
            <a:ext cx="3304322" cy="104798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Flex-</a:t>
            </a:r>
            <a:r>
              <a:rPr lang="es-ES" sz="1600" dirty="0" err="1" smtClean="0">
                <a:latin typeface="+mj-lt"/>
              </a:rPr>
              <a:t>direction</a:t>
            </a:r>
            <a:r>
              <a:rPr lang="es-ES" sz="1600" dirty="0" smtClean="0">
                <a:latin typeface="+mj-lt"/>
              </a:rPr>
              <a:t> y </a:t>
            </a:r>
            <a:r>
              <a:rPr lang="es-ES" sz="1600" dirty="0" err="1" smtClean="0">
                <a:latin typeface="+mj-lt"/>
              </a:rPr>
              <a:t>flex-wrap</a:t>
            </a:r>
            <a:r>
              <a:rPr lang="es-ES" sz="1600" dirty="0" smtClean="0">
                <a:latin typeface="+mj-lt"/>
              </a:rPr>
              <a:t> pueden combinarse en </a:t>
            </a:r>
            <a:r>
              <a:rPr lang="es-ES" sz="1600" dirty="0" err="1" smtClean="0">
                <a:latin typeface="+mj-lt"/>
              </a:rPr>
              <a:t>flex-flow</a:t>
            </a:r>
            <a:r>
              <a:rPr lang="es-ES" sz="1600" dirty="0" smtClean="0">
                <a:latin typeface="+mj-lt"/>
              </a:rPr>
              <a:t>:</a:t>
            </a:r>
          </a:p>
          <a:p>
            <a:pPr algn="ctr">
              <a:defRPr/>
            </a:pPr>
            <a:r>
              <a:rPr lang="es-ES" sz="1600" i="1" dirty="0" err="1" smtClean="0">
                <a:latin typeface="+mj-lt"/>
              </a:rPr>
              <a:t>flex-flow</a:t>
            </a:r>
            <a:r>
              <a:rPr lang="es-ES" sz="1600" i="1" dirty="0" smtClean="0">
                <a:latin typeface="+mj-lt"/>
              </a:rPr>
              <a:t>: </a:t>
            </a:r>
            <a:r>
              <a:rPr lang="es-ES" sz="1600" i="1" dirty="0" err="1" smtClean="0">
                <a:latin typeface="+mj-lt"/>
              </a:rPr>
              <a:t>row</a:t>
            </a:r>
            <a:r>
              <a:rPr lang="es-ES" sz="1600" i="1" dirty="0" smtClean="0">
                <a:latin typeface="+mj-lt"/>
              </a:rPr>
              <a:t> </a:t>
            </a:r>
            <a:r>
              <a:rPr lang="es-ES" sz="1600" i="1" dirty="0" err="1" smtClean="0">
                <a:latin typeface="+mj-lt"/>
              </a:rPr>
              <a:t>wrap</a:t>
            </a:r>
            <a:r>
              <a:rPr lang="es-ES" sz="1600" i="1" dirty="0" smtClean="0">
                <a:latin typeface="+mj-lt"/>
              </a:rPr>
              <a:t>;</a:t>
            </a:r>
            <a:endParaRPr lang="es-ES_tradnl" sz="1600" i="1" dirty="0">
              <a:latin typeface="+mj-lt"/>
            </a:endParaRPr>
          </a:p>
        </p:txBody>
      </p:sp>
    </p:spTree>
    <p:extLst>
      <p:ext uri="{BB962C8B-B14F-4D97-AF65-F5344CB8AC3E}">
        <p14:creationId xmlns:p14="http://schemas.microsoft.com/office/powerpoint/2010/main" val="1412479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37</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D. </a:t>
            </a:r>
            <a:r>
              <a:rPr lang="es-ES_tradnl" altLang="es-ES" sz="2000" dirty="0" smtClean="0">
                <a:solidFill>
                  <a:schemeClr val="tx1"/>
                </a:solidFill>
                <a:latin typeface="+mj-lt"/>
              </a:rPr>
              <a:t>Alineación horizontal</a:t>
            </a:r>
            <a:endParaRPr lang="es-ES_tradnl" altLang="es-ES" sz="2000" b="0" dirty="0">
              <a:solidFill>
                <a:schemeClr val="tx1"/>
              </a:solidFill>
              <a:latin typeface="+mj-lt"/>
            </a:endParaRPr>
          </a:p>
        </p:txBody>
      </p:sp>
      <p:sp>
        <p:nvSpPr>
          <p:cNvPr id="12" name="13 CuadroTexto"/>
          <p:cNvSpPr>
            <a:spLocks noChangeArrowheads="1"/>
          </p:cNvSpPr>
          <p:nvPr/>
        </p:nvSpPr>
        <p:spPr bwMode="auto">
          <a:xfrm>
            <a:off x="3012127" y="2085522"/>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justify-content</a:t>
            </a:r>
            <a:endParaRPr lang="es-ES_tradnl" altLang="es-ES" sz="2000" dirty="0">
              <a:solidFill>
                <a:schemeClr val="bg1"/>
              </a:solidFill>
              <a:latin typeface="+mj-lt"/>
            </a:endParaRPr>
          </a:p>
        </p:txBody>
      </p:sp>
      <p:sp>
        <p:nvSpPr>
          <p:cNvPr id="16" name="11 CuadroTexto"/>
          <p:cNvSpPr txBox="1">
            <a:spLocks noChangeArrowheads="1"/>
          </p:cNvSpPr>
          <p:nvPr/>
        </p:nvSpPr>
        <p:spPr bwMode="auto">
          <a:xfrm>
            <a:off x="5892727" y="1661585"/>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flex-start</a:t>
            </a:r>
            <a:r>
              <a:rPr lang="es-ES" sz="1600" i="1" dirty="0" smtClean="0">
                <a:latin typeface="+mj-lt"/>
              </a:rPr>
              <a:t>:</a:t>
            </a:r>
            <a:r>
              <a:rPr lang="es-ES" sz="1600" dirty="0" smtClean="0">
                <a:latin typeface="+mj-lt"/>
              </a:rPr>
              <a:t> justificación a la izquierda</a:t>
            </a:r>
            <a:endParaRPr lang="es-ES" sz="1600" i="1" dirty="0">
              <a:latin typeface="+mj-lt"/>
            </a:endParaRPr>
          </a:p>
        </p:txBody>
      </p:sp>
      <p:cxnSp>
        <p:nvCxnSpPr>
          <p:cNvPr id="17" name="38 Conector recto"/>
          <p:cNvCxnSpPr>
            <a:cxnSpLocks noChangeShapeType="1"/>
            <a:stCxn id="12" idx="3"/>
            <a:endCxn id="16" idx="1"/>
          </p:cNvCxnSpPr>
          <p:nvPr/>
        </p:nvCxnSpPr>
        <p:spPr bwMode="auto">
          <a:xfrm flipV="1">
            <a:off x="5449823" y="1852145"/>
            <a:ext cx="442904" cy="47019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3" name="11 CuadroTexto"/>
          <p:cNvSpPr txBox="1">
            <a:spLocks noChangeArrowheads="1"/>
          </p:cNvSpPr>
          <p:nvPr/>
        </p:nvSpPr>
        <p:spPr bwMode="auto">
          <a:xfrm>
            <a:off x="5892724" y="2586194"/>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smtClean="0">
                <a:latin typeface="+mj-lt"/>
              </a:rPr>
              <a:t>center</a:t>
            </a:r>
            <a:endParaRPr lang="es-ES" sz="1600" i="1" dirty="0">
              <a:latin typeface="+mj-lt"/>
            </a:endParaRPr>
          </a:p>
        </p:txBody>
      </p:sp>
      <p:cxnSp>
        <p:nvCxnSpPr>
          <p:cNvPr id="14" name="38 Conector recto"/>
          <p:cNvCxnSpPr>
            <a:cxnSpLocks noChangeShapeType="1"/>
            <a:stCxn id="12" idx="3"/>
            <a:endCxn id="13" idx="1"/>
          </p:cNvCxnSpPr>
          <p:nvPr/>
        </p:nvCxnSpPr>
        <p:spPr bwMode="auto">
          <a:xfrm>
            <a:off x="5449823" y="2322338"/>
            <a:ext cx="442901" cy="45441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0" name="11 CuadroTexto"/>
          <p:cNvSpPr txBox="1">
            <a:spLocks noChangeArrowheads="1"/>
          </p:cNvSpPr>
          <p:nvPr/>
        </p:nvSpPr>
        <p:spPr bwMode="auto">
          <a:xfrm>
            <a:off x="5892724" y="2131779"/>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flex-end</a:t>
            </a:r>
            <a:r>
              <a:rPr lang="es-ES" sz="1600" i="1" dirty="0" smtClean="0">
                <a:latin typeface="+mj-lt"/>
              </a:rPr>
              <a:t>:</a:t>
            </a:r>
            <a:r>
              <a:rPr lang="es-ES" sz="1600" dirty="0" smtClean="0">
                <a:latin typeface="+mj-lt"/>
              </a:rPr>
              <a:t> justificación a la derecha</a:t>
            </a:r>
            <a:endParaRPr lang="es-ES" sz="1600" i="1" dirty="0">
              <a:latin typeface="+mj-lt"/>
            </a:endParaRPr>
          </a:p>
        </p:txBody>
      </p:sp>
      <p:cxnSp>
        <p:nvCxnSpPr>
          <p:cNvPr id="21" name="38 Conector recto"/>
          <p:cNvCxnSpPr>
            <a:cxnSpLocks noChangeShapeType="1"/>
            <a:stCxn id="12" idx="3"/>
            <a:endCxn id="20" idx="1"/>
          </p:cNvCxnSpPr>
          <p:nvPr/>
        </p:nvCxnSpPr>
        <p:spPr bwMode="auto">
          <a:xfrm>
            <a:off x="5449823" y="2322338"/>
            <a:ext cx="442901"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47" name="Imagen 46" descr="https://dc722jrlp2zu8.cloudfront.net/media/django-summernote/2019-03-12/caec1f92-fb6e-4a44-8174-474d961d5b79.png"/>
          <p:cNvPicPr/>
          <p:nvPr/>
        </p:nvPicPr>
        <p:blipFill>
          <a:blip r:embed="rId3">
            <a:extLst>
              <a:ext uri="{28A0092B-C50C-407E-A947-70E740481C1C}">
                <a14:useLocalDpi xmlns:a14="http://schemas.microsoft.com/office/drawing/2010/main" val="0"/>
              </a:ext>
            </a:extLst>
          </a:blip>
          <a:srcRect/>
          <a:stretch>
            <a:fillRect/>
          </a:stretch>
        </p:blipFill>
        <p:spPr bwMode="auto">
          <a:xfrm>
            <a:off x="4669535" y="3127347"/>
            <a:ext cx="5234057" cy="3507534"/>
          </a:xfrm>
          <a:prstGeom prst="rect">
            <a:avLst/>
          </a:prstGeom>
          <a:noFill/>
          <a:ln>
            <a:noFill/>
          </a:ln>
        </p:spPr>
      </p:pic>
    </p:spTree>
    <p:extLst>
      <p:ext uri="{BB962C8B-B14F-4D97-AF65-F5344CB8AC3E}">
        <p14:creationId xmlns:p14="http://schemas.microsoft.com/office/powerpoint/2010/main" val="3693175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38</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D</a:t>
            </a:r>
            <a:r>
              <a:rPr lang="es-ES_tradnl" altLang="es-ES" sz="2000" dirty="0" smtClean="0">
                <a:solidFill>
                  <a:schemeClr val="tx1"/>
                </a:solidFill>
                <a:latin typeface="+mj-lt"/>
              </a:rPr>
              <a:t>. Alineación </a:t>
            </a:r>
            <a:r>
              <a:rPr lang="es-ES_tradnl" altLang="es-ES" sz="2000" dirty="0" smtClean="0">
                <a:solidFill>
                  <a:schemeClr val="tx1"/>
                </a:solidFill>
                <a:latin typeface="+mj-lt"/>
              </a:rPr>
              <a:t>Horizontal</a:t>
            </a:r>
            <a:endParaRPr lang="es-ES_tradnl" altLang="es-ES" sz="2000" b="0" dirty="0">
              <a:solidFill>
                <a:schemeClr val="tx1"/>
              </a:solidFill>
              <a:latin typeface="+mj-lt"/>
            </a:endParaRPr>
          </a:p>
        </p:txBody>
      </p:sp>
      <p:sp>
        <p:nvSpPr>
          <p:cNvPr id="12" name="13 CuadroTexto"/>
          <p:cNvSpPr>
            <a:spLocks noChangeArrowheads="1"/>
          </p:cNvSpPr>
          <p:nvPr/>
        </p:nvSpPr>
        <p:spPr bwMode="auto">
          <a:xfrm>
            <a:off x="2872854" y="2170775"/>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justify-content</a:t>
            </a:r>
            <a:endParaRPr lang="es-ES_tradnl" altLang="es-ES" sz="2000" dirty="0">
              <a:solidFill>
                <a:schemeClr val="bg1"/>
              </a:solidFill>
              <a:latin typeface="+mj-lt"/>
            </a:endParaRPr>
          </a:p>
        </p:txBody>
      </p:sp>
      <p:sp>
        <p:nvSpPr>
          <p:cNvPr id="22" name="11 CuadroTexto"/>
          <p:cNvSpPr txBox="1">
            <a:spLocks noChangeArrowheads="1"/>
          </p:cNvSpPr>
          <p:nvPr/>
        </p:nvSpPr>
        <p:spPr bwMode="auto">
          <a:xfrm>
            <a:off x="5794716" y="1735930"/>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space-between</a:t>
            </a:r>
            <a:r>
              <a:rPr lang="es-ES" sz="1600" i="1" dirty="0" smtClean="0">
                <a:latin typeface="+mj-lt"/>
              </a:rPr>
              <a:t>:</a:t>
            </a:r>
            <a:r>
              <a:rPr lang="es-ES" sz="1600" dirty="0" smtClean="0">
                <a:latin typeface="+mj-lt"/>
              </a:rPr>
              <a:t> el primero y el último en los bordes, el resto se reparten el espacio sobrante</a:t>
            </a:r>
            <a:endParaRPr lang="es-ES" sz="1600" i="1" dirty="0">
              <a:latin typeface="+mj-lt"/>
            </a:endParaRPr>
          </a:p>
        </p:txBody>
      </p:sp>
      <p:cxnSp>
        <p:nvCxnSpPr>
          <p:cNvPr id="23" name="38 Conector recto"/>
          <p:cNvCxnSpPr>
            <a:cxnSpLocks noChangeShapeType="1"/>
            <a:stCxn id="12" idx="3"/>
            <a:endCxn id="22" idx="1"/>
          </p:cNvCxnSpPr>
          <p:nvPr/>
        </p:nvCxnSpPr>
        <p:spPr bwMode="auto">
          <a:xfrm flipV="1">
            <a:off x="5310550" y="2065079"/>
            <a:ext cx="484166" cy="34251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5" name="11 CuadroTexto"/>
          <p:cNvSpPr txBox="1">
            <a:spLocks noChangeArrowheads="1"/>
          </p:cNvSpPr>
          <p:nvPr/>
        </p:nvSpPr>
        <p:spPr bwMode="auto">
          <a:xfrm>
            <a:off x="5794716" y="2524515"/>
            <a:ext cx="551150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space-around</a:t>
            </a:r>
            <a:r>
              <a:rPr lang="es-ES" sz="1600" i="1" dirty="0" smtClean="0">
                <a:latin typeface="+mj-lt"/>
              </a:rPr>
              <a:t>:</a:t>
            </a:r>
            <a:r>
              <a:rPr lang="es-ES" sz="1600" dirty="0" smtClean="0">
                <a:latin typeface="+mj-lt"/>
              </a:rPr>
              <a:t> se reparten el espacio sobrante, sin tener en cuenta los bordes</a:t>
            </a:r>
            <a:endParaRPr lang="es-ES" sz="1600" i="1" dirty="0">
              <a:latin typeface="+mj-lt"/>
            </a:endParaRPr>
          </a:p>
        </p:txBody>
      </p:sp>
      <p:cxnSp>
        <p:nvCxnSpPr>
          <p:cNvPr id="31" name="38 Conector recto"/>
          <p:cNvCxnSpPr>
            <a:cxnSpLocks noChangeShapeType="1"/>
            <a:stCxn id="12" idx="3"/>
            <a:endCxn id="25" idx="1"/>
          </p:cNvCxnSpPr>
          <p:nvPr/>
        </p:nvCxnSpPr>
        <p:spPr bwMode="auto">
          <a:xfrm>
            <a:off x="5310550" y="2407591"/>
            <a:ext cx="484166" cy="44607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29" name="Imagen 28" descr="https://dc722jrlp2zu8.cloudfront.net/media/django-summernote/2019-03-12/9fd81e43-3c5b-4ba3-8d5a-02b88d6c5c5e.png"/>
          <p:cNvPicPr/>
          <p:nvPr/>
        </p:nvPicPr>
        <p:blipFill rotWithShape="1">
          <a:blip r:embed="rId3">
            <a:extLst>
              <a:ext uri="{28A0092B-C50C-407E-A947-70E740481C1C}">
                <a14:useLocalDpi xmlns:a14="http://schemas.microsoft.com/office/drawing/2010/main" val="0"/>
              </a:ext>
            </a:extLst>
          </a:blip>
          <a:srcRect b="36523"/>
          <a:stretch/>
        </p:blipFill>
        <p:spPr bwMode="auto">
          <a:xfrm>
            <a:off x="4257738" y="3864582"/>
            <a:ext cx="6066155" cy="2512378"/>
          </a:xfrm>
          <a:prstGeom prst="rect">
            <a:avLst/>
          </a:prstGeom>
          <a:noFill/>
          <a:ln>
            <a:noFill/>
          </a:ln>
        </p:spPr>
      </p:pic>
    </p:spTree>
    <p:extLst>
      <p:ext uri="{BB962C8B-B14F-4D97-AF65-F5344CB8AC3E}">
        <p14:creationId xmlns:p14="http://schemas.microsoft.com/office/powerpoint/2010/main" val="3919159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39</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E</a:t>
            </a:r>
            <a:r>
              <a:rPr lang="es-ES_tradnl" altLang="es-ES" sz="2000" dirty="0" smtClean="0">
                <a:solidFill>
                  <a:schemeClr val="tx1"/>
                </a:solidFill>
                <a:latin typeface="+mj-lt"/>
              </a:rPr>
              <a:t>. Alineación Vertical</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3012127" y="1731414"/>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align-items</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892727" y="1307477"/>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flex-start</a:t>
            </a:r>
            <a:r>
              <a:rPr lang="es-ES" sz="1600" i="1" dirty="0" smtClean="0">
                <a:latin typeface="+mj-lt"/>
              </a:rPr>
              <a:t>:</a:t>
            </a:r>
            <a:r>
              <a:rPr lang="es-ES" sz="1600" dirty="0" smtClean="0">
                <a:latin typeface="+mj-lt"/>
              </a:rPr>
              <a:t> </a:t>
            </a:r>
            <a:r>
              <a:rPr lang="es-ES" sz="1600" dirty="0" smtClean="0">
                <a:latin typeface="+mj-lt"/>
              </a:rPr>
              <a:t>los elementos se sitúan junto al borde superior</a:t>
            </a:r>
            <a:endParaRPr lang="es-ES" sz="1600" i="1" dirty="0">
              <a:latin typeface="+mj-lt"/>
            </a:endParaRPr>
          </a:p>
        </p:txBody>
      </p:sp>
      <p:cxnSp>
        <p:nvCxnSpPr>
          <p:cNvPr id="16" name="38 Conector recto"/>
          <p:cNvCxnSpPr>
            <a:cxnSpLocks noChangeShapeType="1"/>
            <a:stCxn id="14" idx="3"/>
            <a:endCxn id="15" idx="1"/>
          </p:cNvCxnSpPr>
          <p:nvPr/>
        </p:nvCxnSpPr>
        <p:spPr bwMode="auto">
          <a:xfrm flipV="1">
            <a:off x="5449823" y="1498037"/>
            <a:ext cx="442904" cy="47019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7" name="11 CuadroTexto"/>
          <p:cNvSpPr txBox="1">
            <a:spLocks noChangeArrowheads="1"/>
          </p:cNvSpPr>
          <p:nvPr/>
        </p:nvSpPr>
        <p:spPr bwMode="auto">
          <a:xfrm>
            <a:off x="5892724" y="2232086"/>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smtClean="0">
                <a:latin typeface="+mj-lt"/>
              </a:rPr>
              <a:t>center</a:t>
            </a:r>
            <a:endParaRPr lang="es-ES" sz="1600" i="1" dirty="0">
              <a:latin typeface="+mj-lt"/>
            </a:endParaRPr>
          </a:p>
        </p:txBody>
      </p:sp>
      <p:cxnSp>
        <p:nvCxnSpPr>
          <p:cNvPr id="20" name="38 Conector recto"/>
          <p:cNvCxnSpPr>
            <a:cxnSpLocks noChangeShapeType="1"/>
            <a:stCxn id="14" idx="3"/>
            <a:endCxn id="17" idx="1"/>
          </p:cNvCxnSpPr>
          <p:nvPr/>
        </p:nvCxnSpPr>
        <p:spPr bwMode="auto">
          <a:xfrm>
            <a:off x="5449823" y="1968230"/>
            <a:ext cx="442901" cy="45441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1" name="11 CuadroTexto"/>
          <p:cNvSpPr txBox="1">
            <a:spLocks noChangeArrowheads="1"/>
          </p:cNvSpPr>
          <p:nvPr/>
        </p:nvSpPr>
        <p:spPr bwMode="auto">
          <a:xfrm>
            <a:off x="5892724" y="1777671"/>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flex-end</a:t>
            </a:r>
            <a:r>
              <a:rPr lang="es-ES" sz="1600" i="1" dirty="0" smtClean="0">
                <a:latin typeface="+mj-lt"/>
              </a:rPr>
              <a:t>:</a:t>
            </a:r>
            <a:r>
              <a:rPr lang="es-ES" sz="1600" dirty="0" smtClean="0">
                <a:latin typeface="+mj-lt"/>
              </a:rPr>
              <a:t> </a:t>
            </a:r>
            <a:r>
              <a:rPr lang="es-ES" sz="1600" dirty="0"/>
              <a:t>los elementos se sitúan junto al borde </a:t>
            </a:r>
            <a:r>
              <a:rPr lang="es-ES" sz="1600" dirty="0" smtClean="0"/>
              <a:t>inferior</a:t>
            </a:r>
            <a:endParaRPr lang="es-ES" sz="1600" i="1" dirty="0">
              <a:latin typeface="+mj-lt"/>
            </a:endParaRPr>
          </a:p>
        </p:txBody>
      </p:sp>
      <p:cxnSp>
        <p:nvCxnSpPr>
          <p:cNvPr id="24" name="38 Conector recto"/>
          <p:cNvCxnSpPr>
            <a:cxnSpLocks noChangeShapeType="1"/>
            <a:stCxn id="14" idx="3"/>
            <a:endCxn id="21" idx="1"/>
          </p:cNvCxnSpPr>
          <p:nvPr/>
        </p:nvCxnSpPr>
        <p:spPr bwMode="auto">
          <a:xfrm>
            <a:off x="5449823" y="1968230"/>
            <a:ext cx="442901" cy="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cxnSp>
        <p:nvCxnSpPr>
          <p:cNvPr id="26" name="38 Conector recto"/>
          <p:cNvCxnSpPr>
            <a:cxnSpLocks noChangeShapeType="1"/>
            <a:stCxn id="14" idx="3"/>
            <a:endCxn id="27" idx="1"/>
          </p:cNvCxnSpPr>
          <p:nvPr/>
        </p:nvCxnSpPr>
        <p:spPr bwMode="auto">
          <a:xfrm>
            <a:off x="5449823" y="1968230"/>
            <a:ext cx="442900" cy="94977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7" name="11 CuadroTexto"/>
          <p:cNvSpPr txBox="1">
            <a:spLocks noChangeArrowheads="1"/>
          </p:cNvSpPr>
          <p:nvPr/>
        </p:nvSpPr>
        <p:spPr bwMode="auto">
          <a:xfrm>
            <a:off x="5892723" y="2727445"/>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stretch</a:t>
            </a:r>
            <a:r>
              <a:rPr lang="es-ES" sz="1600" i="1" dirty="0" smtClean="0">
                <a:latin typeface="+mj-lt"/>
              </a:rPr>
              <a:t>: </a:t>
            </a:r>
            <a:r>
              <a:rPr lang="es-ES" sz="1600" dirty="0" smtClean="0">
                <a:latin typeface="+mj-lt"/>
              </a:rPr>
              <a:t>los elementos se estiran. No deben tener altura fijada</a:t>
            </a:r>
            <a:endParaRPr lang="es-ES" sz="1600" i="1" dirty="0">
              <a:latin typeface="+mj-lt"/>
            </a:endParaRPr>
          </a:p>
        </p:txBody>
      </p:sp>
      <p:pic>
        <p:nvPicPr>
          <p:cNvPr id="30" name="Imagen 29" descr="https://dc722jrlp2zu8.cloudfront.net/media/django-summernote/2019-03-12/15206cad-d908-4934-ba48-a1a3145740db.png"/>
          <p:cNvPicPr/>
          <p:nvPr/>
        </p:nvPicPr>
        <p:blipFill>
          <a:blip r:embed="rId3">
            <a:extLst>
              <a:ext uri="{28A0092B-C50C-407E-A947-70E740481C1C}">
                <a14:useLocalDpi xmlns:a14="http://schemas.microsoft.com/office/drawing/2010/main" val="0"/>
              </a:ext>
            </a:extLst>
          </a:blip>
          <a:srcRect/>
          <a:stretch>
            <a:fillRect/>
          </a:stretch>
        </p:blipFill>
        <p:spPr bwMode="auto">
          <a:xfrm>
            <a:off x="4900026" y="3277168"/>
            <a:ext cx="3829446" cy="3357713"/>
          </a:xfrm>
          <a:prstGeom prst="rect">
            <a:avLst/>
          </a:prstGeom>
          <a:noFill/>
          <a:ln>
            <a:noFill/>
          </a:ln>
        </p:spPr>
      </p:pic>
    </p:spTree>
    <p:extLst>
      <p:ext uri="{BB962C8B-B14F-4D97-AF65-F5344CB8AC3E}">
        <p14:creationId xmlns:p14="http://schemas.microsoft.com/office/powerpoint/2010/main" val="1526522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1 </a:t>
            </a:r>
            <a:r>
              <a:rPr lang="es-ES" i="1" dirty="0" smtClean="0">
                <a:latin typeface="Decima Nova Pro" panose="02000506000000020004" pitchFamily="50" charset="0"/>
              </a:rPr>
              <a:t>Introducción</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Introducción</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Elementos de línea y de bloque</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4"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400" dirty="0">
                <a:solidFill>
                  <a:schemeClr val="tx1"/>
                </a:solidFill>
                <a:latin typeface="+mj-lt"/>
              </a:rPr>
              <a:t>A</a:t>
            </a:r>
            <a:r>
              <a:rPr lang="es-ES_tradnl" altLang="es-ES" sz="2400" dirty="0" smtClean="0">
                <a:solidFill>
                  <a:schemeClr val="tx1"/>
                </a:solidFill>
                <a:latin typeface="+mj-lt"/>
              </a:rPr>
              <a:t>.</a:t>
            </a:r>
            <a:r>
              <a:rPr lang="es-ES_tradnl" altLang="es-ES" sz="2400" b="0" dirty="0" smtClean="0">
                <a:solidFill>
                  <a:schemeClr val="tx1"/>
                </a:solidFill>
                <a:latin typeface="+mj-lt"/>
              </a:rPr>
              <a:t> </a:t>
            </a:r>
            <a:r>
              <a:rPr lang="es-ES_tradnl" altLang="es-ES" sz="2400" dirty="0" smtClean="0">
                <a:solidFill>
                  <a:schemeClr val="tx1"/>
                </a:solidFill>
                <a:latin typeface="+mj-lt"/>
              </a:rPr>
              <a:t>Elementos de línea y de bloque</a:t>
            </a:r>
            <a:endParaRPr lang="es-ES_tradnl" altLang="es-ES" sz="2400" b="0" dirty="0">
              <a:solidFill>
                <a:schemeClr val="tx1"/>
              </a:solidFill>
              <a:latin typeface="+mj-lt"/>
            </a:endParaRPr>
          </a:p>
        </p:txBody>
      </p:sp>
      <p:sp>
        <p:nvSpPr>
          <p:cNvPr id="23" name="13 CuadroTexto"/>
          <p:cNvSpPr>
            <a:spLocks noChangeArrowheads="1"/>
          </p:cNvSpPr>
          <p:nvPr/>
        </p:nvSpPr>
        <p:spPr bwMode="auto">
          <a:xfrm>
            <a:off x="7996699" y="5762032"/>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&lt;div&gt;</a:t>
            </a:r>
            <a:endParaRPr lang="es-ES_tradnl" altLang="es-ES" sz="2400" b="0" dirty="0">
              <a:solidFill>
                <a:schemeClr val="bg1"/>
              </a:solidFill>
              <a:latin typeface="+mj-lt"/>
            </a:endParaRPr>
          </a:p>
        </p:txBody>
      </p:sp>
      <p:sp>
        <p:nvSpPr>
          <p:cNvPr id="25" name="13 CuadroTexto"/>
          <p:cNvSpPr>
            <a:spLocks noChangeArrowheads="1"/>
          </p:cNvSpPr>
          <p:nvPr/>
        </p:nvSpPr>
        <p:spPr bwMode="auto">
          <a:xfrm>
            <a:off x="4773488" y="5728210"/>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span</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graphicFrame>
        <p:nvGraphicFramePr>
          <p:cNvPr id="35" name="Diagrama 34"/>
          <p:cNvGraphicFramePr/>
          <p:nvPr>
            <p:extLst>
              <p:ext uri="{D42A27DB-BD31-4B8C-83A1-F6EECF244321}">
                <p14:modId xmlns:p14="http://schemas.microsoft.com/office/powerpoint/2010/main" val="1214887687"/>
              </p:ext>
            </p:extLst>
          </p:nvPr>
        </p:nvGraphicFramePr>
        <p:xfrm>
          <a:off x="4394518" y="1691229"/>
          <a:ext cx="6095788" cy="4132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38994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40</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E</a:t>
            </a:r>
            <a:r>
              <a:rPr lang="es-ES_tradnl" altLang="es-ES" sz="2000" dirty="0" smtClean="0">
                <a:solidFill>
                  <a:schemeClr val="tx1"/>
                </a:solidFill>
                <a:latin typeface="+mj-lt"/>
              </a:rPr>
              <a:t>. Alineación Vertical</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3012127" y="1731414"/>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align-items</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892727" y="1775655"/>
            <a:ext cx="551150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err="1" smtClean="0">
                <a:latin typeface="+mj-lt"/>
              </a:rPr>
              <a:t>baseline</a:t>
            </a:r>
            <a:r>
              <a:rPr lang="es-ES" sz="1600" i="1" dirty="0" smtClean="0">
                <a:latin typeface="+mj-lt"/>
              </a:rPr>
              <a:t>:</a:t>
            </a:r>
            <a:r>
              <a:rPr lang="es-ES" sz="1600" dirty="0" smtClean="0">
                <a:latin typeface="+mj-lt"/>
              </a:rPr>
              <a:t> se alinean con la primera línea de texto</a:t>
            </a:r>
            <a:endParaRPr lang="es-ES" sz="1600" i="1" dirty="0">
              <a:latin typeface="+mj-lt"/>
            </a:endParaRPr>
          </a:p>
        </p:txBody>
      </p:sp>
      <p:cxnSp>
        <p:nvCxnSpPr>
          <p:cNvPr id="16" name="38 Conector recto"/>
          <p:cNvCxnSpPr>
            <a:cxnSpLocks noChangeShapeType="1"/>
            <a:stCxn id="14" idx="3"/>
            <a:endCxn id="15" idx="1"/>
          </p:cNvCxnSpPr>
          <p:nvPr/>
        </p:nvCxnSpPr>
        <p:spPr bwMode="auto">
          <a:xfrm flipV="1">
            <a:off x="5449823" y="1966215"/>
            <a:ext cx="442904" cy="201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22" name="Imagen 21" descr="https://dc722jrlp2zu8.cloudfront.net/media/django-summernote/2019-03-12/72e29680-865b-452f-be69-d527ecd47b86.png"/>
          <p:cNvPicPr/>
          <p:nvPr/>
        </p:nvPicPr>
        <p:blipFill>
          <a:blip r:embed="rId3">
            <a:extLst>
              <a:ext uri="{28A0092B-C50C-407E-A947-70E740481C1C}">
                <a14:useLocalDpi xmlns:a14="http://schemas.microsoft.com/office/drawing/2010/main" val="0"/>
              </a:ext>
            </a:extLst>
          </a:blip>
          <a:srcRect/>
          <a:stretch>
            <a:fillRect/>
          </a:stretch>
        </p:blipFill>
        <p:spPr bwMode="auto">
          <a:xfrm>
            <a:off x="5043731" y="2550606"/>
            <a:ext cx="4087495" cy="3384550"/>
          </a:xfrm>
          <a:prstGeom prst="rect">
            <a:avLst/>
          </a:prstGeom>
          <a:noFill/>
          <a:ln>
            <a:noFill/>
          </a:ln>
        </p:spPr>
      </p:pic>
    </p:spTree>
    <p:extLst>
      <p:ext uri="{BB962C8B-B14F-4D97-AF65-F5344CB8AC3E}">
        <p14:creationId xmlns:p14="http://schemas.microsoft.com/office/powerpoint/2010/main" val="27096301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41</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E</a:t>
            </a:r>
            <a:r>
              <a:rPr lang="es-ES_tradnl" altLang="es-ES" sz="2000" dirty="0" smtClean="0">
                <a:solidFill>
                  <a:schemeClr val="tx1"/>
                </a:solidFill>
                <a:latin typeface="+mj-lt"/>
              </a:rPr>
              <a:t>. Alineación Vertical. </a:t>
            </a:r>
            <a:r>
              <a:rPr lang="es-ES_tradnl" altLang="es-ES" sz="2000" dirty="0" err="1" smtClean="0">
                <a:solidFill>
                  <a:schemeClr val="tx1"/>
                </a:solidFill>
                <a:latin typeface="+mj-lt"/>
              </a:rPr>
              <a:t>Wrap</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3012127" y="2002034"/>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align-content</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892727" y="1775655"/>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Si se ha usado la propiedad </a:t>
            </a:r>
            <a:r>
              <a:rPr lang="es-ES" sz="1600" dirty="0" err="1" smtClean="0">
                <a:latin typeface="+mj-lt"/>
              </a:rPr>
              <a:t>flex-wrap:wrap</a:t>
            </a:r>
            <a:r>
              <a:rPr lang="es-ES" sz="1600" dirty="0" smtClean="0">
                <a:latin typeface="+mj-lt"/>
              </a:rPr>
              <a:t>, y se tienen varias líneas</a:t>
            </a:r>
            <a:endParaRPr lang="es-ES" sz="1600" dirty="0">
              <a:latin typeface="+mj-lt"/>
            </a:endParaRPr>
          </a:p>
        </p:txBody>
      </p:sp>
      <p:cxnSp>
        <p:nvCxnSpPr>
          <p:cNvPr id="16" name="38 Conector recto"/>
          <p:cNvCxnSpPr>
            <a:cxnSpLocks noChangeShapeType="1"/>
            <a:stCxn id="14" idx="3"/>
            <a:endCxn id="15" idx="1"/>
          </p:cNvCxnSpPr>
          <p:nvPr/>
        </p:nvCxnSpPr>
        <p:spPr bwMode="auto">
          <a:xfrm flipV="1">
            <a:off x="5449823" y="1966215"/>
            <a:ext cx="442904" cy="27263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7" name="11 CuadroTexto"/>
          <p:cNvSpPr txBox="1">
            <a:spLocks noChangeArrowheads="1"/>
          </p:cNvSpPr>
          <p:nvPr/>
        </p:nvSpPr>
        <p:spPr bwMode="auto">
          <a:xfrm>
            <a:off x="5892727" y="2298295"/>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i="1" dirty="0" smtClean="0">
                <a:latin typeface="+mj-lt"/>
              </a:rPr>
              <a:t>Flex-</a:t>
            </a:r>
            <a:r>
              <a:rPr lang="es-ES" sz="1600" i="1" dirty="0" err="1" smtClean="0">
                <a:latin typeface="+mj-lt"/>
              </a:rPr>
              <a:t>start</a:t>
            </a:r>
            <a:r>
              <a:rPr lang="es-ES" sz="1600" i="1" dirty="0" smtClean="0">
                <a:latin typeface="+mj-lt"/>
              </a:rPr>
              <a:t> | </a:t>
            </a:r>
            <a:r>
              <a:rPr lang="es-ES" sz="1600" i="1" dirty="0" err="1" smtClean="0">
                <a:latin typeface="+mj-lt"/>
              </a:rPr>
              <a:t>flex-end</a:t>
            </a:r>
            <a:r>
              <a:rPr lang="es-ES" sz="1600" i="1" dirty="0" smtClean="0">
                <a:latin typeface="+mj-lt"/>
              </a:rPr>
              <a:t> | center | </a:t>
            </a:r>
            <a:r>
              <a:rPr lang="es-ES" sz="1600" i="1" dirty="0" err="1" smtClean="0">
                <a:latin typeface="+mj-lt"/>
              </a:rPr>
              <a:t>stretch</a:t>
            </a:r>
            <a:r>
              <a:rPr lang="es-ES" sz="1600" i="1" dirty="0" smtClean="0">
                <a:latin typeface="+mj-lt"/>
              </a:rPr>
              <a:t> | </a:t>
            </a:r>
            <a:r>
              <a:rPr lang="es-ES" sz="1600" i="1" dirty="0" err="1" smtClean="0">
                <a:latin typeface="+mj-lt"/>
              </a:rPr>
              <a:t>space-between</a:t>
            </a:r>
            <a:r>
              <a:rPr lang="es-ES" sz="1600" i="1" dirty="0" smtClean="0">
                <a:latin typeface="+mj-lt"/>
              </a:rPr>
              <a:t> | </a:t>
            </a:r>
            <a:r>
              <a:rPr lang="es-ES" sz="1600" i="1" dirty="0" err="1" smtClean="0">
                <a:latin typeface="+mj-lt"/>
              </a:rPr>
              <a:t>space-around</a:t>
            </a:r>
            <a:endParaRPr lang="es-ES" sz="1600" i="1" dirty="0">
              <a:latin typeface="+mj-lt"/>
            </a:endParaRPr>
          </a:p>
        </p:txBody>
      </p:sp>
      <p:cxnSp>
        <p:nvCxnSpPr>
          <p:cNvPr id="20" name="38 Conector recto"/>
          <p:cNvCxnSpPr>
            <a:cxnSpLocks noChangeShapeType="1"/>
            <a:stCxn id="14" idx="3"/>
            <a:endCxn id="17" idx="1"/>
          </p:cNvCxnSpPr>
          <p:nvPr/>
        </p:nvCxnSpPr>
        <p:spPr bwMode="auto">
          <a:xfrm>
            <a:off x="5449823" y="2238850"/>
            <a:ext cx="442904" cy="25000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pic>
        <p:nvPicPr>
          <p:cNvPr id="21" name="Imagen 20" descr="https://dc722jrlp2zu8.cloudfront.net/media/django-summernote/2019-03-12/3641c488-94e7-48c1-9ca2-4cd477a3c8f5.png"/>
          <p:cNvPicPr/>
          <p:nvPr/>
        </p:nvPicPr>
        <p:blipFill>
          <a:blip r:embed="rId3">
            <a:extLst>
              <a:ext uri="{28A0092B-C50C-407E-A947-70E740481C1C}">
                <a14:useLocalDpi xmlns:a14="http://schemas.microsoft.com/office/drawing/2010/main" val="0"/>
              </a:ext>
            </a:extLst>
          </a:blip>
          <a:srcRect/>
          <a:stretch>
            <a:fillRect/>
          </a:stretch>
        </p:blipFill>
        <p:spPr bwMode="auto">
          <a:xfrm>
            <a:off x="3592969" y="2857511"/>
            <a:ext cx="5043775" cy="4006908"/>
          </a:xfrm>
          <a:prstGeom prst="rect">
            <a:avLst/>
          </a:prstGeom>
          <a:noFill/>
          <a:ln>
            <a:noFill/>
          </a:ln>
        </p:spPr>
      </p:pic>
      <p:pic>
        <p:nvPicPr>
          <p:cNvPr id="23" name="Imagen 22" descr="https://dc722jrlp2zu8.cloudfront.net/media/django-summernote/2019-03-12/b8a64c23-f5e2-46ae-a715-3e40106c4176.png"/>
          <p:cNvPicPr/>
          <p:nvPr/>
        </p:nvPicPr>
        <p:blipFill rotWithShape="1">
          <a:blip r:embed="rId4">
            <a:extLst>
              <a:ext uri="{28A0092B-C50C-407E-A947-70E740481C1C}">
                <a14:useLocalDpi xmlns:a14="http://schemas.microsoft.com/office/drawing/2010/main" val="0"/>
              </a:ext>
            </a:extLst>
          </a:blip>
          <a:srcRect r="53153"/>
          <a:stretch/>
        </p:blipFill>
        <p:spPr bwMode="auto">
          <a:xfrm>
            <a:off x="8870676" y="2857511"/>
            <a:ext cx="2340909" cy="2219409"/>
          </a:xfrm>
          <a:prstGeom prst="rect">
            <a:avLst/>
          </a:prstGeom>
          <a:noFill/>
          <a:ln>
            <a:noFill/>
          </a:ln>
        </p:spPr>
      </p:pic>
      <p:pic>
        <p:nvPicPr>
          <p:cNvPr id="24" name="Imagen 23" descr="https://dc722jrlp2zu8.cloudfront.net/media/django-summernote/2019-03-12/b8a64c23-f5e2-46ae-a715-3e40106c4176.png"/>
          <p:cNvPicPr/>
          <p:nvPr/>
        </p:nvPicPr>
        <p:blipFill rotWithShape="1">
          <a:blip r:embed="rId4">
            <a:extLst>
              <a:ext uri="{28A0092B-C50C-407E-A947-70E740481C1C}">
                <a14:useLocalDpi xmlns:a14="http://schemas.microsoft.com/office/drawing/2010/main" val="0"/>
              </a:ext>
            </a:extLst>
          </a:blip>
          <a:srcRect l="51801" t="7148"/>
          <a:stretch/>
        </p:blipFill>
        <p:spPr bwMode="auto">
          <a:xfrm>
            <a:off x="8803102" y="4803648"/>
            <a:ext cx="2408483" cy="2060771"/>
          </a:xfrm>
          <a:prstGeom prst="rect">
            <a:avLst/>
          </a:prstGeom>
          <a:noFill/>
          <a:ln>
            <a:noFill/>
          </a:ln>
        </p:spPr>
      </p:pic>
    </p:spTree>
    <p:extLst>
      <p:ext uri="{BB962C8B-B14F-4D97-AF65-F5344CB8AC3E}">
        <p14:creationId xmlns:p14="http://schemas.microsoft.com/office/powerpoint/2010/main" val="1980363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42</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smtClean="0">
                <a:solidFill>
                  <a:schemeClr val="tx1"/>
                </a:solidFill>
                <a:latin typeface="+mj-lt"/>
              </a:rPr>
              <a:t>F. Orden de los elementos</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2872854" y="2857077"/>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order</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892727" y="2904481"/>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Por defecto es 0. Se mostrarán primero los que tengan mayor orden</a:t>
            </a:r>
            <a:endParaRPr lang="es-ES" sz="1600" dirty="0">
              <a:latin typeface="+mj-lt"/>
            </a:endParaRPr>
          </a:p>
        </p:txBody>
      </p:sp>
      <p:cxnSp>
        <p:nvCxnSpPr>
          <p:cNvPr id="20" name="38 Conector recto"/>
          <p:cNvCxnSpPr>
            <a:cxnSpLocks noChangeShapeType="1"/>
            <a:stCxn id="14" idx="3"/>
            <a:endCxn id="15" idx="1"/>
          </p:cNvCxnSpPr>
          <p:nvPr/>
        </p:nvCxnSpPr>
        <p:spPr bwMode="auto">
          <a:xfrm>
            <a:off x="5310550" y="3093893"/>
            <a:ext cx="582177" cy="114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2892730" y="1620654"/>
            <a:ext cx="898227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Hasta ahora eran propiedades del contenedor. De aquí en adelante son propiedades de los elementos</a:t>
            </a:r>
            <a:endParaRPr lang="es-ES" sz="1600" dirty="0" smtClean="0">
              <a:latin typeface="+mj-lt"/>
            </a:endParaRPr>
          </a:p>
        </p:txBody>
      </p:sp>
      <p:sp>
        <p:nvSpPr>
          <p:cNvPr id="25" name="11 CuadroTexto"/>
          <p:cNvSpPr txBox="1">
            <a:spLocks noChangeArrowheads="1"/>
          </p:cNvSpPr>
          <p:nvPr/>
        </p:nvSpPr>
        <p:spPr bwMode="auto">
          <a:xfrm>
            <a:off x="2872854" y="2177548"/>
            <a:ext cx="898227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Los elementos se muestran en el orden en el que aparecen en el HTML</a:t>
            </a:r>
            <a:endParaRPr lang="es-ES" sz="1600" dirty="0" smtClean="0">
              <a:latin typeface="+mj-lt"/>
            </a:endParaRPr>
          </a:p>
        </p:txBody>
      </p:sp>
    </p:spTree>
    <p:extLst>
      <p:ext uri="{BB962C8B-B14F-4D97-AF65-F5344CB8AC3E}">
        <p14:creationId xmlns:p14="http://schemas.microsoft.com/office/powerpoint/2010/main" val="2070418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43</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G</a:t>
            </a:r>
            <a:r>
              <a:rPr lang="es-ES_tradnl" altLang="es-ES" sz="2000" dirty="0" smtClean="0">
                <a:solidFill>
                  <a:schemeClr val="tx1"/>
                </a:solidFill>
                <a:latin typeface="+mj-lt"/>
              </a:rPr>
              <a:t>. Tamaño de los elementos</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2872854" y="1811213"/>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flex-grow</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795854" y="1620654"/>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Factor de crecimiento cuando se reparte el espacio disponible</a:t>
            </a:r>
            <a:endParaRPr lang="es-ES" sz="1600" dirty="0">
              <a:latin typeface="+mj-lt"/>
            </a:endParaRPr>
          </a:p>
        </p:txBody>
      </p:sp>
      <p:cxnSp>
        <p:nvCxnSpPr>
          <p:cNvPr id="20" name="38 Conector recto"/>
          <p:cNvCxnSpPr>
            <a:cxnSpLocks noChangeShapeType="1"/>
            <a:stCxn id="14" idx="3"/>
            <a:endCxn id="15" idx="1"/>
          </p:cNvCxnSpPr>
          <p:nvPr/>
        </p:nvCxnSpPr>
        <p:spPr bwMode="auto">
          <a:xfrm flipV="1">
            <a:off x="5310550" y="1811214"/>
            <a:ext cx="485304" cy="23681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16" name="11 CuadroTexto"/>
          <p:cNvSpPr txBox="1">
            <a:spLocks noChangeArrowheads="1"/>
          </p:cNvSpPr>
          <p:nvPr/>
        </p:nvSpPr>
        <p:spPr bwMode="auto">
          <a:xfrm>
            <a:off x="5797357" y="2120458"/>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Por defecto 1. Pero debe indicarse para que participe en el reparto</a:t>
            </a:r>
            <a:endParaRPr lang="es-ES" sz="1600" dirty="0">
              <a:latin typeface="+mj-lt"/>
            </a:endParaRPr>
          </a:p>
        </p:txBody>
      </p:sp>
      <p:cxnSp>
        <p:nvCxnSpPr>
          <p:cNvPr id="21" name="38 Conector recto"/>
          <p:cNvCxnSpPr>
            <a:cxnSpLocks noChangeShapeType="1"/>
            <a:stCxn id="14" idx="3"/>
            <a:endCxn id="16" idx="1"/>
          </p:cNvCxnSpPr>
          <p:nvPr/>
        </p:nvCxnSpPr>
        <p:spPr bwMode="auto">
          <a:xfrm>
            <a:off x="5310550" y="2048029"/>
            <a:ext cx="486807" cy="26298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3" name="13 CuadroTexto"/>
          <p:cNvSpPr>
            <a:spLocks noChangeArrowheads="1"/>
          </p:cNvSpPr>
          <p:nvPr/>
        </p:nvSpPr>
        <p:spPr bwMode="auto">
          <a:xfrm>
            <a:off x="2871351" y="2856790"/>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flex-shrink</a:t>
            </a:r>
            <a:endParaRPr lang="es-ES_tradnl" altLang="es-ES" sz="2000" dirty="0">
              <a:solidFill>
                <a:schemeClr val="bg1"/>
              </a:solidFill>
              <a:latin typeface="+mj-lt"/>
            </a:endParaRPr>
          </a:p>
        </p:txBody>
      </p:sp>
      <p:sp>
        <p:nvSpPr>
          <p:cNvPr id="24" name="11 CuadroTexto"/>
          <p:cNvSpPr txBox="1">
            <a:spLocks noChangeArrowheads="1"/>
          </p:cNvSpPr>
          <p:nvPr/>
        </p:nvSpPr>
        <p:spPr bwMode="auto">
          <a:xfrm>
            <a:off x="5794351" y="2666231"/>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Factor de contracción cuando falta espacio en el contenedor</a:t>
            </a:r>
            <a:endParaRPr lang="es-ES" sz="1600" dirty="0">
              <a:latin typeface="+mj-lt"/>
            </a:endParaRPr>
          </a:p>
        </p:txBody>
      </p:sp>
      <p:cxnSp>
        <p:nvCxnSpPr>
          <p:cNvPr id="26" name="38 Conector recto"/>
          <p:cNvCxnSpPr>
            <a:cxnSpLocks noChangeShapeType="1"/>
            <a:stCxn id="23" idx="3"/>
            <a:endCxn id="24" idx="1"/>
          </p:cNvCxnSpPr>
          <p:nvPr/>
        </p:nvCxnSpPr>
        <p:spPr bwMode="auto">
          <a:xfrm flipV="1">
            <a:off x="5309047" y="2856791"/>
            <a:ext cx="485304" cy="23681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7" name="11 CuadroTexto"/>
          <p:cNvSpPr txBox="1">
            <a:spLocks noChangeArrowheads="1"/>
          </p:cNvSpPr>
          <p:nvPr/>
        </p:nvSpPr>
        <p:spPr bwMode="auto">
          <a:xfrm>
            <a:off x="5795854" y="3166035"/>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Por defecto 1. Debe indicarse para que participe en la contracción</a:t>
            </a:r>
            <a:endParaRPr lang="es-ES" sz="1600" dirty="0">
              <a:latin typeface="+mj-lt"/>
            </a:endParaRPr>
          </a:p>
        </p:txBody>
      </p:sp>
      <p:cxnSp>
        <p:nvCxnSpPr>
          <p:cNvPr id="29" name="38 Conector recto"/>
          <p:cNvCxnSpPr>
            <a:cxnSpLocks noChangeShapeType="1"/>
            <a:stCxn id="23" idx="3"/>
            <a:endCxn id="27" idx="1"/>
          </p:cNvCxnSpPr>
          <p:nvPr/>
        </p:nvCxnSpPr>
        <p:spPr bwMode="auto">
          <a:xfrm>
            <a:off x="5309047" y="3093606"/>
            <a:ext cx="486807" cy="26298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0" name="13 CuadroTexto"/>
          <p:cNvSpPr>
            <a:spLocks noChangeArrowheads="1"/>
          </p:cNvSpPr>
          <p:nvPr/>
        </p:nvSpPr>
        <p:spPr bwMode="auto">
          <a:xfrm>
            <a:off x="2871351" y="3835598"/>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flex-basic</a:t>
            </a:r>
            <a:endParaRPr lang="es-ES_tradnl" altLang="es-ES" sz="2000" dirty="0">
              <a:solidFill>
                <a:schemeClr val="bg1"/>
              </a:solidFill>
              <a:latin typeface="+mj-lt"/>
            </a:endParaRPr>
          </a:p>
        </p:txBody>
      </p:sp>
      <p:sp>
        <p:nvSpPr>
          <p:cNvPr id="31" name="11 CuadroTexto"/>
          <p:cNvSpPr txBox="1">
            <a:spLocks noChangeArrowheads="1"/>
          </p:cNvSpPr>
          <p:nvPr/>
        </p:nvSpPr>
        <p:spPr bwMode="auto">
          <a:xfrm>
            <a:off x="5794351" y="3645039"/>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Tamaño del elemento antes de que se distribuya el espacio</a:t>
            </a:r>
            <a:endParaRPr lang="es-ES" sz="1600" dirty="0">
              <a:latin typeface="+mj-lt"/>
            </a:endParaRPr>
          </a:p>
        </p:txBody>
      </p:sp>
      <p:cxnSp>
        <p:nvCxnSpPr>
          <p:cNvPr id="32" name="38 Conector recto"/>
          <p:cNvCxnSpPr>
            <a:cxnSpLocks noChangeShapeType="1"/>
            <a:stCxn id="30" idx="3"/>
            <a:endCxn id="31" idx="1"/>
          </p:cNvCxnSpPr>
          <p:nvPr/>
        </p:nvCxnSpPr>
        <p:spPr bwMode="auto">
          <a:xfrm flipV="1">
            <a:off x="5309047" y="3835599"/>
            <a:ext cx="485304" cy="236815"/>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3" name="11 CuadroTexto"/>
          <p:cNvSpPr txBox="1">
            <a:spLocks noChangeArrowheads="1"/>
          </p:cNvSpPr>
          <p:nvPr/>
        </p:nvSpPr>
        <p:spPr bwMode="auto">
          <a:xfrm>
            <a:off x="5795854" y="4144843"/>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Por defecto </a:t>
            </a:r>
            <a:r>
              <a:rPr lang="es-ES" sz="1600" i="1" dirty="0" smtClean="0">
                <a:latin typeface="+mj-lt"/>
              </a:rPr>
              <a:t>auto</a:t>
            </a:r>
            <a:r>
              <a:rPr lang="es-ES" sz="1600" dirty="0" smtClean="0">
                <a:latin typeface="+mj-lt"/>
              </a:rPr>
              <a:t> (por eso se ajusta al contenido)</a:t>
            </a:r>
            <a:endParaRPr lang="es-ES" sz="1600" dirty="0">
              <a:latin typeface="+mj-lt"/>
            </a:endParaRPr>
          </a:p>
        </p:txBody>
      </p:sp>
      <p:cxnSp>
        <p:nvCxnSpPr>
          <p:cNvPr id="34" name="38 Conector recto"/>
          <p:cNvCxnSpPr>
            <a:cxnSpLocks noChangeShapeType="1"/>
            <a:stCxn id="30" idx="3"/>
            <a:endCxn id="33" idx="1"/>
          </p:cNvCxnSpPr>
          <p:nvPr/>
        </p:nvCxnSpPr>
        <p:spPr bwMode="auto">
          <a:xfrm>
            <a:off x="5309047" y="4072414"/>
            <a:ext cx="486807" cy="262989"/>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5" name="11 CuadroTexto"/>
          <p:cNvSpPr txBox="1">
            <a:spLocks noChangeArrowheads="1"/>
          </p:cNvSpPr>
          <p:nvPr/>
        </p:nvSpPr>
        <p:spPr bwMode="auto">
          <a:xfrm>
            <a:off x="2871351" y="4719613"/>
            <a:ext cx="8905281"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Para una maquetación correcta hay que considerar las 3 propiedades de manera conjunta</a:t>
            </a:r>
            <a:endParaRPr lang="es-ES" sz="1600" dirty="0" smtClean="0">
              <a:latin typeface="+mj-lt"/>
            </a:endParaRPr>
          </a:p>
        </p:txBody>
      </p:sp>
      <p:sp>
        <p:nvSpPr>
          <p:cNvPr id="36" name="11 CuadroTexto"/>
          <p:cNvSpPr txBox="1">
            <a:spLocks noChangeArrowheads="1"/>
          </p:cNvSpPr>
          <p:nvPr/>
        </p:nvSpPr>
        <p:spPr bwMode="auto">
          <a:xfrm>
            <a:off x="2871351" y="5270435"/>
            <a:ext cx="8905281"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a:latin typeface="+mj-lt"/>
              </a:rPr>
              <a:t>Se pueden indicar de manera conjunta: </a:t>
            </a:r>
            <a:r>
              <a:rPr lang="es-ES" sz="1600" i="1" dirty="0" err="1">
                <a:latin typeface="+mj-lt"/>
              </a:rPr>
              <a:t>flex</a:t>
            </a:r>
            <a:r>
              <a:rPr lang="es-ES" sz="1600" i="1" dirty="0">
                <a:latin typeface="+mj-lt"/>
              </a:rPr>
              <a:t>: </a:t>
            </a:r>
            <a:r>
              <a:rPr lang="es-ES" sz="1600" i="1" dirty="0" err="1">
                <a:latin typeface="+mj-lt"/>
              </a:rPr>
              <a:t>grow</a:t>
            </a:r>
            <a:r>
              <a:rPr lang="es-ES" sz="1600" i="1" dirty="0">
                <a:latin typeface="+mj-lt"/>
              </a:rPr>
              <a:t>-factor </a:t>
            </a:r>
            <a:r>
              <a:rPr lang="es-ES" sz="1600" i="1" dirty="0" err="1">
                <a:latin typeface="+mj-lt"/>
              </a:rPr>
              <a:t>shrink</a:t>
            </a:r>
            <a:r>
              <a:rPr lang="es-ES" sz="1600" i="1" dirty="0">
                <a:latin typeface="+mj-lt"/>
              </a:rPr>
              <a:t>-factor </a:t>
            </a:r>
            <a:r>
              <a:rPr lang="es-ES" sz="1600" i="1" dirty="0" err="1">
                <a:latin typeface="+mj-lt"/>
              </a:rPr>
              <a:t>flex-basis-value</a:t>
            </a:r>
            <a:r>
              <a:rPr lang="es-ES" sz="1600" i="1" dirty="0">
                <a:latin typeface="+mj-lt"/>
              </a:rPr>
              <a:t>;</a:t>
            </a:r>
            <a:endParaRPr lang="es-ES" sz="1600" i="1" dirty="0" smtClean="0">
              <a:latin typeface="+mj-lt"/>
            </a:endParaRPr>
          </a:p>
        </p:txBody>
      </p:sp>
    </p:spTree>
    <p:extLst>
      <p:ext uri="{BB962C8B-B14F-4D97-AF65-F5344CB8AC3E}">
        <p14:creationId xmlns:p14="http://schemas.microsoft.com/office/powerpoint/2010/main" val="4216876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44</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G</a:t>
            </a:r>
            <a:r>
              <a:rPr lang="es-ES_tradnl" altLang="es-ES" sz="2000" dirty="0" smtClean="0">
                <a:solidFill>
                  <a:schemeClr val="tx1"/>
                </a:solidFill>
                <a:latin typeface="+mj-lt"/>
              </a:rPr>
              <a:t>. Tamaño de los elementos</a:t>
            </a:r>
            <a:endParaRPr lang="es-ES_tradnl" altLang="es-ES" sz="2000" b="0" dirty="0">
              <a:solidFill>
                <a:schemeClr val="tx1"/>
              </a:solidFill>
              <a:latin typeface="+mj-lt"/>
            </a:endParaRPr>
          </a:p>
        </p:txBody>
      </p:sp>
      <p:pic>
        <p:nvPicPr>
          <p:cNvPr id="25" name="Imagen 24" descr="https://dc722jrlp2zu8.cloudfront.net/media/django-summernote/2019-03-12/a54a459b-f49b-4e9c-9dc5-9c479024bd1d.png"/>
          <p:cNvPicPr/>
          <p:nvPr/>
        </p:nvPicPr>
        <p:blipFill>
          <a:blip r:embed="rId3">
            <a:extLst>
              <a:ext uri="{28A0092B-C50C-407E-A947-70E740481C1C}">
                <a14:useLocalDpi xmlns:a14="http://schemas.microsoft.com/office/drawing/2010/main" val="0"/>
              </a:ext>
            </a:extLst>
          </a:blip>
          <a:srcRect/>
          <a:stretch>
            <a:fillRect/>
          </a:stretch>
        </p:blipFill>
        <p:spPr bwMode="auto">
          <a:xfrm>
            <a:off x="4497917" y="1630669"/>
            <a:ext cx="5888990" cy="4074160"/>
          </a:xfrm>
          <a:prstGeom prst="rect">
            <a:avLst/>
          </a:prstGeom>
          <a:noFill/>
          <a:ln>
            <a:noFill/>
          </a:ln>
        </p:spPr>
      </p:pic>
      <p:sp>
        <p:nvSpPr>
          <p:cNvPr id="37" name="11 CuadroTexto"/>
          <p:cNvSpPr txBox="1">
            <a:spLocks noChangeArrowheads="1"/>
          </p:cNvSpPr>
          <p:nvPr/>
        </p:nvSpPr>
        <p:spPr bwMode="auto">
          <a:xfrm>
            <a:off x="3012126" y="5749511"/>
            <a:ext cx="7899713"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Si tuvieran </a:t>
            </a:r>
            <a:r>
              <a:rPr lang="es-ES" sz="1600" dirty="0" err="1" smtClean="0">
                <a:latin typeface="+mj-lt"/>
              </a:rPr>
              <a:t>flex-grow</a:t>
            </a:r>
            <a:r>
              <a:rPr lang="es-ES" sz="1600" dirty="0" smtClean="0">
                <a:latin typeface="+mj-lt"/>
              </a:rPr>
              <a:t> 2, 2 y 4, el espacio a repartir se dividiría en 8 partes iguales, y cad</a:t>
            </a:r>
            <a:r>
              <a:rPr lang="es-ES" sz="1600" dirty="0" smtClean="0">
                <a:latin typeface="+mj-lt"/>
              </a:rPr>
              <a:t>a elemento crece las partes que le correspondan</a:t>
            </a:r>
            <a:endParaRPr lang="es-ES" sz="1600" dirty="0" smtClean="0">
              <a:latin typeface="+mj-lt"/>
            </a:endParaRPr>
          </a:p>
        </p:txBody>
      </p:sp>
    </p:spTree>
    <p:extLst>
      <p:ext uri="{BB962C8B-B14F-4D97-AF65-F5344CB8AC3E}">
        <p14:creationId xmlns:p14="http://schemas.microsoft.com/office/powerpoint/2010/main" val="407677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45</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G</a:t>
            </a:r>
            <a:r>
              <a:rPr lang="es-ES_tradnl" altLang="es-ES" sz="2000" dirty="0" smtClean="0">
                <a:solidFill>
                  <a:schemeClr val="tx1"/>
                </a:solidFill>
                <a:latin typeface="+mj-lt"/>
              </a:rPr>
              <a:t>. Tamaño de los elementos</a:t>
            </a:r>
            <a:endParaRPr lang="es-ES_tradnl" altLang="es-ES" sz="2000" b="0" dirty="0">
              <a:solidFill>
                <a:schemeClr val="tx1"/>
              </a:solidFill>
              <a:latin typeface="+mj-lt"/>
            </a:endParaRPr>
          </a:p>
        </p:txBody>
      </p:sp>
      <p:sp>
        <p:nvSpPr>
          <p:cNvPr id="37" name="11 CuadroTexto"/>
          <p:cNvSpPr txBox="1">
            <a:spLocks noChangeArrowheads="1"/>
          </p:cNvSpPr>
          <p:nvPr/>
        </p:nvSpPr>
        <p:spPr bwMode="auto">
          <a:xfrm>
            <a:off x="3012126" y="5749511"/>
            <a:ext cx="7899713"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Si tuvieran </a:t>
            </a:r>
            <a:r>
              <a:rPr lang="es-ES" sz="1600" dirty="0" err="1" smtClean="0">
                <a:latin typeface="+mj-lt"/>
              </a:rPr>
              <a:t>flex-shrink</a:t>
            </a:r>
            <a:r>
              <a:rPr lang="es-ES" sz="1600" dirty="0" smtClean="0">
                <a:latin typeface="+mj-lt"/>
              </a:rPr>
              <a:t> 2, 2 y 4, el espacio a encoger se dividiría en 8 partes iguales, y cad</a:t>
            </a:r>
            <a:r>
              <a:rPr lang="es-ES" sz="1600" dirty="0" smtClean="0">
                <a:latin typeface="+mj-lt"/>
              </a:rPr>
              <a:t>a elemento encoge las partes que le correspondan</a:t>
            </a:r>
            <a:endParaRPr lang="es-ES" sz="1600" dirty="0" smtClean="0">
              <a:latin typeface="+mj-lt"/>
            </a:endParaRPr>
          </a:p>
        </p:txBody>
      </p:sp>
      <p:pic>
        <p:nvPicPr>
          <p:cNvPr id="10" name="Imagen 9" descr="https://dc722jrlp2zu8.cloudfront.net/media/django-summernote/2019-03-12/af7343fa-703d-444d-b8e6-1c77a90ee8c5.png"/>
          <p:cNvPicPr/>
          <p:nvPr/>
        </p:nvPicPr>
        <p:blipFill>
          <a:blip r:embed="rId3">
            <a:extLst>
              <a:ext uri="{28A0092B-C50C-407E-A947-70E740481C1C}">
                <a14:useLocalDpi xmlns:a14="http://schemas.microsoft.com/office/drawing/2010/main" val="0"/>
              </a:ext>
            </a:extLst>
          </a:blip>
          <a:srcRect/>
          <a:stretch>
            <a:fillRect/>
          </a:stretch>
        </p:blipFill>
        <p:spPr bwMode="auto">
          <a:xfrm>
            <a:off x="4480772" y="1620654"/>
            <a:ext cx="5923280" cy="3807460"/>
          </a:xfrm>
          <a:prstGeom prst="rect">
            <a:avLst/>
          </a:prstGeom>
          <a:noFill/>
          <a:ln>
            <a:noFill/>
          </a:ln>
        </p:spPr>
      </p:pic>
    </p:spTree>
    <p:extLst>
      <p:ext uri="{BB962C8B-B14F-4D97-AF65-F5344CB8AC3E}">
        <p14:creationId xmlns:p14="http://schemas.microsoft.com/office/powerpoint/2010/main" val="29686625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5</a:t>
            </a:r>
            <a:r>
              <a:rPr lang="es-ES" i="1" dirty="0" smtClean="0">
                <a:latin typeface="Decima Nova Pro" panose="02000506000000020004" pitchFamily="50" charset="0"/>
              </a:rPr>
              <a:t> Posicionamiento Flexible</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b="1" i="1" dirty="0" err="1">
                <a:latin typeface="Decima Nova Pro" panose="02000506000000020004" pitchFamily="50" charset="0"/>
              </a:rPr>
              <a:t>Flexbox</a:t>
            </a:r>
            <a:endParaRPr lang="es-ES_tradnl" altLang="es-ES" sz="1600" b="1" i="1" dirty="0">
              <a:latin typeface="Decima Nova Pro" panose="02000506000000020004" pitchFamily="50" charset="0"/>
            </a:endParaRPr>
          </a:p>
          <a:p>
            <a:pPr marL="914400" lvl="4" indent="-457200">
              <a:spcBef>
                <a:spcPct val="0"/>
              </a:spcBef>
              <a:buFont typeface="+mj-lt"/>
              <a:buAutoNum type="alphaLcPeriod"/>
              <a:defRPr/>
            </a:pPr>
            <a:r>
              <a:rPr lang="es-ES_tradnl" altLang="es-ES" sz="1600" i="1" dirty="0">
                <a:latin typeface="Decima Nova Pro" panose="02000506000000020004" pitchFamily="50" charset="0"/>
              </a:rPr>
              <a:t>Contenedor</a:t>
            </a:r>
          </a:p>
          <a:p>
            <a:pPr marL="914400" lvl="4" indent="-457200">
              <a:spcBef>
                <a:spcPct val="0"/>
              </a:spcBef>
              <a:buFont typeface="+mj-lt"/>
              <a:buAutoNum type="alphaLcPeriod"/>
              <a:defRPr/>
            </a:pPr>
            <a:r>
              <a:rPr lang="es-ES_tradnl" altLang="es-ES" sz="1600" i="1" dirty="0">
                <a:latin typeface="Decima Nova Pro" panose="02000506000000020004" pitchFamily="50" charset="0"/>
              </a:rPr>
              <a:t>Dirección </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Ajuste</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horizontal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Alineación vertical</a:t>
            </a:r>
          </a:p>
          <a:p>
            <a:pPr marL="914400" lvl="4" indent="-457200">
              <a:spcBef>
                <a:spcPct val="0"/>
              </a:spcBef>
              <a:buFont typeface="+mj-lt"/>
              <a:buAutoNum type="alphaLcPeriod"/>
              <a:defRPr/>
            </a:pPr>
            <a:r>
              <a:rPr lang="es-ES_tradnl" altLang="es-ES" sz="1600" i="1" dirty="0">
                <a:latin typeface="Decima Nova Pro" panose="02000506000000020004" pitchFamily="50" charset="0"/>
              </a:rPr>
              <a:t>Orden</a:t>
            </a:r>
          </a:p>
          <a:p>
            <a:pPr marL="914400" lvl="4" indent="-457200">
              <a:spcBef>
                <a:spcPct val="0"/>
              </a:spcBef>
              <a:buFont typeface="+mj-lt"/>
              <a:buAutoNum type="alphaLcPeriod"/>
              <a:defRPr/>
            </a:pPr>
            <a:r>
              <a:rPr lang="es-ES_tradnl" altLang="es-ES" sz="1600" i="1" dirty="0">
                <a:latin typeface="Decima Nova Pro" panose="02000506000000020004" pitchFamily="50" charset="0"/>
              </a:rPr>
              <a:t>Tamaño</a:t>
            </a:r>
          </a:p>
          <a:p>
            <a:pPr marL="914400" lvl="4" indent="-457200">
              <a:spcBef>
                <a:spcPct val="0"/>
              </a:spcBef>
              <a:buFont typeface="+mj-lt"/>
              <a:buAutoNum type="alphaLcPeriod"/>
              <a:defRPr/>
            </a:pPr>
            <a:r>
              <a:rPr lang="es-ES_tradnl" altLang="es-ES" sz="1600" b="1" i="1" dirty="0">
                <a:latin typeface="Decima Nova Pro" panose="02000506000000020004" pitchFamily="50" charset="0"/>
              </a:rPr>
              <a:t>Alineación en los elementos</a:t>
            </a: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46</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H</a:t>
            </a:r>
            <a:r>
              <a:rPr lang="es-ES_tradnl" altLang="es-ES" sz="2000" dirty="0" smtClean="0">
                <a:solidFill>
                  <a:schemeClr val="tx1"/>
                </a:solidFill>
                <a:latin typeface="+mj-lt"/>
              </a:rPr>
              <a:t>. Alineación en los elementos</a:t>
            </a:r>
            <a:endParaRPr lang="es-ES_tradnl" altLang="es-ES" sz="2000" b="0" dirty="0">
              <a:solidFill>
                <a:schemeClr val="tx1"/>
              </a:solidFill>
              <a:latin typeface="+mj-lt"/>
            </a:endParaRPr>
          </a:p>
        </p:txBody>
      </p:sp>
      <p:sp>
        <p:nvSpPr>
          <p:cNvPr id="14" name="13 CuadroTexto"/>
          <p:cNvSpPr>
            <a:spLocks noChangeArrowheads="1"/>
          </p:cNvSpPr>
          <p:nvPr/>
        </p:nvSpPr>
        <p:spPr bwMode="auto">
          <a:xfrm>
            <a:off x="2872853" y="2262014"/>
            <a:ext cx="2437696"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pPr>
            <a:r>
              <a:rPr lang="es-ES_tradnl" altLang="es-ES" sz="2000" dirty="0" err="1" smtClean="0">
                <a:solidFill>
                  <a:schemeClr val="bg1"/>
                </a:solidFill>
                <a:latin typeface="+mj-lt"/>
              </a:rPr>
              <a:t>align-sef</a:t>
            </a:r>
            <a:endParaRPr lang="es-ES_tradnl" altLang="es-ES" sz="2000" dirty="0">
              <a:solidFill>
                <a:schemeClr val="bg1"/>
              </a:solidFill>
              <a:latin typeface="+mj-lt"/>
            </a:endParaRPr>
          </a:p>
        </p:txBody>
      </p:sp>
      <p:sp>
        <p:nvSpPr>
          <p:cNvPr id="15" name="11 CuadroTexto"/>
          <p:cNvSpPr txBox="1">
            <a:spLocks noChangeArrowheads="1"/>
          </p:cNvSpPr>
          <p:nvPr/>
        </p:nvSpPr>
        <p:spPr bwMode="auto">
          <a:xfrm>
            <a:off x="5892726" y="2309418"/>
            <a:ext cx="5982281"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a:defRPr/>
            </a:pPr>
            <a:r>
              <a:rPr lang="es-ES" sz="1600" dirty="0" smtClean="0">
                <a:latin typeface="+mj-lt"/>
              </a:rPr>
              <a:t>Mismos valores que </a:t>
            </a:r>
            <a:r>
              <a:rPr lang="es-ES" sz="1600" dirty="0" err="1" smtClean="0">
                <a:latin typeface="+mj-lt"/>
              </a:rPr>
              <a:t>align-items</a:t>
            </a:r>
            <a:endParaRPr lang="es-ES" sz="1600" dirty="0">
              <a:latin typeface="+mj-lt"/>
            </a:endParaRPr>
          </a:p>
        </p:txBody>
      </p:sp>
      <p:cxnSp>
        <p:nvCxnSpPr>
          <p:cNvPr id="20" name="38 Conector recto"/>
          <p:cNvCxnSpPr>
            <a:cxnSpLocks noChangeShapeType="1"/>
            <a:stCxn id="14" idx="3"/>
            <a:endCxn id="15" idx="1"/>
          </p:cNvCxnSpPr>
          <p:nvPr/>
        </p:nvCxnSpPr>
        <p:spPr bwMode="auto">
          <a:xfrm>
            <a:off x="5310549" y="2498830"/>
            <a:ext cx="582177" cy="114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2892730" y="1620654"/>
            <a:ext cx="8982277"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 sz="1600" dirty="0" smtClean="0">
                <a:latin typeface="+mj-lt"/>
              </a:rPr>
              <a:t>A veces se desea controlar la alineación vertical de un elemento, sin variar la de los demás </a:t>
            </a:r>
            <a:endParaRPr lang="es-ES" sz="1600" dirty="0" smtClean="0">
              <a:latin typeface="+mj-lt"/>
            </a:endParaRPr>
          </a:p>
        </p:txBody>
      </p:sp>
      <p:pic>
        <p:nvPicPr>
          <p:cNvPr id="13" name="Imagen 12" descr="https://dc722jrlp2zu8.cloudfront.net/media/django-summernote/2019-03-13/172e2428-e6dd-4b1d-b0a0-b4b11de7edce.png"/>
          <p:cNvPicPr/>
          <p:nvPr/>
        </p:nvPicPr>
        <p:blipFill>
          <a:blip r:embed="rId3">
            <a:extLst>
              <a:ext uri="{28A0092B-C50C-407E-A947-70E740481C1C}">
                <a14:useLocalDpi xmlns:a14="http://schemas.microsoft.com/office/drawing/2010/main" val="0"/>
              </a:ext>
            </a:extLst>
          </a:blip>
          <a:srcRect/>
          <a:stretch>
            <a:fillRect/>
          </a:stretch>
        </p:blipFill>
        <p:spPr bwMode="auto">
          <a:xfrm>
            <a:off x="5086789" y="2972461"/>
            <a:ext cx="4046855" cy="3855720"/>
          </a:xfrm>
          <a:prstGeom prst="rect">
            <a:avLst/>
          </a:prstGeom>
          <a:noFill/>
          <a:ln>
            <a:noFill/>
          </a:ln>
        </p:spPr>
      </p:pic>
    </p:spTree>
    <p:extLst>
      <p:ext uri="{BB962C8B-B14F-4D97-AF65-F5344CB8AC3E}">
        <p14:creationId xmlns:p14="http://schemas.microsoft.com/office/powerpoint/2010/main" val="3872998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2</a:t>
            </a:r>
            <a:r>
              <a:rPr lang="es-ES" i="1" dirty="0" smtClean="0">
                <a:latin typeface="Decima Nova Pro" panose="02000506000000020004" pitchFamily="50" charset="0"/>
              </a:rPr>
              <a:t> Etiquetas semánticas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5</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3" name="13 CuadroTexto"/>
          <p:cNvSpPr>
            <a:spLocks noChangeArrowheads="1"/>
          </p:cNvSpPr>
          <p:nvPr/>
        </p:nvSpPr>
        <p:spPr bwMode="auto">
          <a:xfrm>
            <a:off x="3012126" y="4422010"/>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nav</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25" name="13 CuadroTexto"/>
          <p:cNvSpPr>
            <a:spLocks noChangeArrowheads="1"/>
          </p:cNvSpPr>
          <p:nvPr/>
        </p:nvSpPr>
        <p:spPr bwMode="auto">
          <a:xfrm>
            <a:off x="3012126" y="3601024"/>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header</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11" name="13 CuadroTexto"/>
          <p:cNvSpPr>
            <a:spLocks noChangeArrowheads="1"/>
          </p:cNvSpPr>
          <p:nvPr/>
        </p:nvSpPr>
        <p:spPr bwMode="auto">
          <a:xfrm>
            <a:off x="3012126" y="1179613"/>
            <a:ext cx="8532173" cy="837962"/>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Una etiqueta semántica indica el tipo de contenido, pero no modifica la apariencia del mismo.</a:t>
            </a:r>
            <a:endParaRPr lang="es-ES_tradnl" altLang="es-ES" sz="2000" b="0" dirty="0">
              <a:solidFill>
                <a:schemeClr val="bg1"/>
              </a:solidFill>
              <a:latin typeface="+mj-lt"/>
            </a:endParaRPr>
          </a:p>
        </p:txBody>
      </p:sp>
      <p:sp>
        <p:nvSpPr>
          <p:cNvPr id="10" name="11 CuadroTexto"/>
          <p:cNvSpPr txBox="1">
            <a:spLocks noChangeArrowheads="1"/>
          </p:cNvSpPr>
          <p:nvPr/>
        </p:nvSpPr>
        <p:spPr bwMode="auto">
          <a:xfrm>
            <a:off x="3678446" y="2332515"/>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Sirven para estructurar el documento</a:t>
            </a:r>
            <a:endParaRPr lang="es-ES_tradnl" sz="1600" b="0" dirty="0">
              <a:solidFill>
                <a:schemeClr val="tx1"/>
              </a:solidFill>
              <a:latin typeface="+mj-lt"/>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023" y="2320511"/>
            <a:ext cx="1108489" cy="1108489"/>
          </a:xfrm>
          <a:prstGeom prst="rect">
            <a:avLst/>
          </a:prstGeom>
        </p:spPr>
      </p:pic>
      <p:sp>
        <p:nvSpPr>
          <p:cNvPr id="14" name="11 CuadroTexto"/>
          <p:cNvSpPr txBox="1">
            <a:spLocks noChangeArrowheads="1"/>
          </p:cNvSpPr>
          <p:nvPr/>
        </p:nvSpPr>
        <p:spPr bwMode="auto">
          <a:xfrm>
            <a:off x="6346774" y="2343347"/>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Aportan ventajas para el mantenimiento del código</a:t>
            </a:r>
            <a:endParaRPr lang="es-ES_tradnl" sz="1600" b="0" dirty="0">
              <a:solidFill>
                <a:schemeClr val="tx1"/>
              </a:solidFill>
              <a:latin typeface="+mj-lt"/>
            </a:endParaRPr>
          </a:p>
        </p:txBody>
      </p:sp>
      <p:sp>
        <p:nvSpPr>
          <p:cNvPr id="15" name="11 CuadroTexto"/>
          <p:cNvSpPr txBox="1">
            <a:spLocks noChangeArrowheads="1"/>
          </p:cNvSpPr>
          <p:nvPr/>
        </p:nvSpPr>
        <p:spPr bwMode="auto">
          <a:xfrm>
            <a:off x="9021257" y="2332515"/>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Aplicar estilos a las secciones de la página</a:t>
            </a:r>
            <a:endParaRPr lang="es-ES_tradnl" sz="1600" b="0" dirty="0">
              <a:solidFill>
                <a:schemeClr val="tx1"/>
              </a:solidFill>
              <a:latin typeface="+mj-lt"/>
            </a:endParaRPr>
          </a:p>
        </p:txBody>
      </p:sp>
      <p:sp>
        <p:nvSpPr>
          <p:cNvPr id="16" name="13 CuadroTexto"/>
          <p:cNvSpPr>
            <a:spLocks noChangeArrowheads="1"/>
          </p:cNvSpPr>
          <p:nvPr/>
        </p:nvSpPr>
        <p:spPr bwMode="auto">
          <a:xfrm>
            <a:off x="3012126" y="5242996"/>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footer</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17" name="13 CuadroTexto"/>
          <p:cNvSpPr>
            <a:spLocks noChangeArrowheads="1"/>
          </p:cNvSpPr>
          <p:nvPr/>
        </p:nvSpPr>
        <p:spPr bwMode="auto">
          <a:xfrm>
            <a:off x="3012126" y="6063982"/>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aside</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20" name="11 CuadroTexto"/>
          <p:cNvSpPr txBox="1">
            <a:spLocks noChangeArrowheads="1"/>
          </p:cNvSpPr>
          <p:nvPr/>
        </p:nvSpPr>
        <p:spPr bwMode="auto">
          <a:xfrm>
            <a:off x="5668690" y="3544448"/>
            <a:ext cx="3352567"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Encabezado del sitio (banner, logo,…) NO CONFUNDIR CON HEAD</a:t>
            </a:r>
            <a:endParaRPr lang="es-ES_tradnl" sz="1600" b="0" dirty="0">
              <a:solidFill>
                <a:schemeClr val="tx1"/>
              </a:solidFill>
              <a:latin typeface="+mj-lt"/>
            </a:endParaRPr>
          </a:p>
        </p:txBody>
      </p:sp>
      <p:cxnSp>
        <p:nvCxnSpPr>
          <p:cNvPr id="21" name="38 Conector recto"/>
          <p:cNvCxnSpPr>
            <a:cxnSpLocks noChangeShapeType="1"/>
            <a:stCxn id="25" idx="3"/>
            <a:endCxn id="20" idx="1"/>
          </p:cNvCxnSpPr>
          <p:nvPr/>
        </p:nvCxnSpPr>
        <p:spPr bwMode="auto">
          <a:xfrm flipV="1">
            <a:off x="5172889" y="3873597"/>
            <a:ext cx="495801" cy="67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5668690" y="4506730"/>
            <a:ext cx="3352567"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Elementos de navegación (menús)</a:t>
            </a:r>
            <a:endParaRPr lang="es-ES_tradnl" sz="1600" b="0" dirty="0">
              <a:solidFill>
                <a:schemeClr val="tx1"/>
              </a:solidFill>
              <a:latin typeface="+mj-lt"/>
            </a:endParaRPr>
          </a:p>
        </p:txBody>
      </p:sp>
      <p:cxnSp>
        <p:nvCxnSpPr>
          <p:cNvPr id="24" name="38 Conector recto"/>
          <p:cNvCxnSpPr>
            <a:cxnSpLocks noChangeShapeType="1"/>
            <a:stCxn id="23" idx="3"/>
            <a:endCxn id="22" idx="1"/>
          </p:cNvCxnSpPr>
          <p:nvPr/>
        </p:nvCxnSpPr>
        <p:spPr bwMode="auto">
          <a:xfrm>
            <a:off x="5172889" y="4695259"/>
            <a:ext cx="495801" cy="203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6" name="11 CuadroTexto"/>
          <p:cNvSpPr txBox="1">
            <a:spLocks noChangeArrowheads="1"/>
          </p:cNvSpPr>
          <p:nvPr/>
        </p:nvSpPr>
        <p:spPr bwMode="auto">
          <a:xfrm>
            <a:off x="5668690" y="5190874"/>
            <a:ext cx="3352567"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Pie de página (aviso legal, contacto, mapa del sitio…)</a:t>
            </a:r>
            <a:endParaRPr lang="es-ES_tradnl" sz="1600" b="0" dirty="0">
              <a:solidFill>
                <a:schemeClr val="tx1"/>
              </a:solidFill>
              <a:latin typeface="+mj-lt"/>
            </a:endParaRPr>
          </a:p>
        </p:txBody>
      </p:sp>
      <p:cxnSp>
        <p:nvCxnSpPr>
          <p:cNvPr id="27" name="38 Conector recto"/>
          <p:cNvCxnSpPr>
            <a:cxnSpLocks noChangeShapeType="1"/>
            <a:stCxn id="16" idx="3"/>
            <a:endCxn id="26" idx="1"/>
          </p:cNvCxnSpPr>
          <p:nvPr/>
        </p:nvCxnSpPr>
        <p:spPr bwMode="auto">
          <a:xfrm>
            <a:off x="5172889" y="5516245"/>
            <a:ext cx="495801" cy="377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9" name="11 CuadroTexto"/>
          <p:cNvSpPr txBox="1">
            <a:spLocks noChangeArrowheads="1"/>
          </p:cNvSpPr>
          <p:nvPr/>
        </p:nvSpPr>
        <p:spPr bwMode="auto">
          <a:xfrm>
            <a:off x="5668690" y="6009130"/>
            <a:ext cx="3352567"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Contenido lateral (publicidad, contenido relacionado,…)</a:t>
            </a:r>
            <a:endParaRPr lang="es-ES_tradnl" sz="1600" b="0" dirty="0">
              <a:solidFill>
                <a:schemeClr val="tx1"/>
              </a:solidFill>
              <a:latin typeface="+mj-lt"/>
            </a:endParaRPr>
          </a:p>
        </p:txBody>
      </p:sp>
      <p:cxnSp>
        <p:nvCxnSpPr>
          <p:cNvPr id="30" name="38 Conector recto"/>
          <p:cNvCxnSpPr>
            <a:cxnSpLocks noChangeShapeType="1"/>
            <a:stCxn id="17" idx="3"/>
            <a:endCxn id="29" idx="1"/>
          </p:cNvCxnSpPr>
          <p:nvPr/>
        </p:nvCxnSpPr>
        <p:spPr bwMode="auto">
          <a:xfrm>
            <a:off x="5172889" y="6337231"/>
            <a:ext cx="495801" cy="104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7" name="11 CuadroTexto"/>
          <p:cNvSpPr txBox="1">
            <a:spLocks noChangeArrowheads="1"/>
          </p:cNvSpPr>
          <p:nvPr/>
        </p:nvSpPr>
        <p:spPr bwMode="auto">
          <a:xfrm>
            <a:off x="9435026" y="4684144"/>
            <a:ext cx="2523042" cy="135850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Para estos elementos es preferible utilizar una de estas etiquetas en vez de un div</a:t>
            </a:r>
            <a:endParaRPr lang="es-ES_tradnl" sz="1600" b="0" dirty="0">
              <a:solidFill>
                <a:schemeClr val="tx1"/>
              </a:solidFill>
              <a:latin typeface="+mj-lt"/>
            </a:endParaRPr>
          </a:p>
        </p:txBody>
      </p:sp>
    </p:spTree>
    <p:extLst>
      <p:ext uri="{BB962C8B-B14F-4D97-AF65-F5344CB8AC3E}">
        <p14:creationId xmlns:p14="http://schemas.microsoft.com/office/powerpoint/2010/main" val="92080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2</a:t>
            </a:r>
            <a:r>
              <a:rPr lang="es-ES" i="1" dirty="0" smtClean="0">
                <a:latin typeface="Decima Nova Pro" panose="02000506000000020004" pitchFamily="50" charset="0"/>
              </a:rPr>
              <a:t> Etiquetas semánticas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6</a:t>
            </a:fld>
            <a:endParaRPr lang="es-ES" i="1" dirty="0">
              <a:solidFill>
                <a:srgbClr val="DC001B"/>
              </a:solidFill>
              <a:latin typeface="Decima Nova Pro" panose="02000506000000020004" pitchFamily="50" charset="0"/>
            </a:endParaRPr>
          </a:p>
        </p:txBody>
      </p:sp>
      <p:sp>
        <p:nvSpPr>
          <p:cNvPr id="23" name="13 CuadroTexto"/>
          <p:cNvSpPr>
            <a:spLocks noChangeArrowheads="1"/>
          </p:cNvSpPr>
          <p:nvPr/>
        </p:nvSpPr>
        <p:spPr bwMode="auto">
          <a:xfrm>
            <a:off x="3002531" y="2142106"/>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section</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25" name="13 CuadroTexto"/>
          <p:cNvSpPr>
            <a:spLocks noChangeArrowheads="1"/>
          </p:cNvSpPr>
          <p:nvPr/>
        </p:nvSpPr>
        <p:spPr bwMode="auto">
          <a:xfrm>
            <a:off x="3002531" y="1321120"/>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main</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16" name="13 CuadroTexto"/>
          <p:cNvSpPr>
            <a:spLocks noChangeArrowheads="1"/>
          </p:cNvSpPr>
          <p:nvPr/>
        </p:nvSpPr>
        <p:spPr bwMode="auto">
          <a:xfrm>
            <a:off x="3002531" y="2963092"/>
            <a:ext cx="2160763" cy="546497"/>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400" b="0" dirty="0" smtClean="0">
                <a:solidFill>
                  <a:schemeClr val="bg1"/>
                </a:solidFill>
                <a:latin typeface="+mj-lt"/>
              </a:rPr>
              <a:t>&lt;</a:t>
            </a:r>
            <a:r>
              <a:rPr lang="es-ES_tradnl" altLang="es-ES" sz="2400" b="0" dirty="0" err="1" smtClean="0">
                <a:solidFill>
                  <a:schemeClr val="bg1"/>
                </a:solidFill>
                <a:latin typeface="+mj-lt"/>
              </a:rPr>
              <a:t>article</a:t>
            </a:r>
            <a:r>
              <a:rPr lang="es-ES_tradnl" altLang="es-ES" sz="2400" b="0" dirty="0" smtClean="0">
                <a:solidFill>
                  <a:schemeClr val="bg1"/>
                </a:solidFill>
                <a:latin typeface="+mj-lt"/>
              </a:rPr>
              <a:t>&gt;</a:t>
            </a:r>
            <a:endParaRPr lang="es-ES_tradnl" altLang="es-ES" sz="2400" b="0" dirty="0">
              <a:solidFill>
                <a:schemeClr val="bg1"/>
              </a:solidFill>
              <a:latin typeface="+mj-lt"/>
            </a:endParaRPr>
          </a:p>
        </p:txBody>
      </p:sp>
      <p:sp>
        <p:nvSpPr>
          <p:cNvPr id="20" name="11 CuadroTexto"/>
          <p:cNvSpPr txBox="1">
            <a:spLocks noChangeArrowheads="1"/>
          </p:cNvSpPr>
          <p:nvPr/>
        </p:nvSpPr>
        <p:spPr bwMode="auto">
          <a:xfrm>
            <a:off x="5659095" y="1399653"/>
            <a:ext cx="5435625"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Marca el contenido principal de la página. Debe haber solo uno</a:t>
            </a:r>
            <a:endParaRPr lang="es-ES_tradnl" sz="1600" b="0" dirty="0">
              <a:solidFill>
                <a:schemeClr val="tx1"/>
              </a:solidFill>
              <a:latin typeface="+mj-lt"/>
            </a:endParaRPr>
          </a:p>
        </p:txBody>
      </p:sp>
      <p:cxnSp>
        <p:nvCxnSpPr>
          <p:cNvPr id="21" name="38 Conector recto"/>
          <p:cNvCxnSpPr>
            <a:cxnSpLocks noChangeShapeType="1"/>
            <a:stCxn id="25" idx="3"/>
            <a:endCxn id="20" idx="1"/>
          </p:cNvCxnSpPr>
          <p:nvPr/>
        </p:nvCxnSpPr>
        <p:spPr bwMode="auto">
          <a:xfrm flipV="1">
            <a:off x="5163294" y="1590213"/>
            <a:ext cx="495801" cy="4156"/>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5659095" y="2080522"/>
            <a:ext cx="543562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Delimita una parte del contenido que se refiere a un tema concreto</a:t>
            </a:r>
            <a:endParaRPr lang="es-ES_tradnl" sz="1600" b="0" dirty="0">
              <a:solidFill>
                <a:schemeClr val="tx1"/>
              </a:solidFill>
              <a:latin typeface="+mj-lt"/>
            </a:endParaRPr>
          </a:p>
        </p:txBody>
      </p:sp>
      <p:cxnSp>
        <p:nvCxnSpPr>
          <p:cNvPr id="24" name="38 Conector recto"/>
          <p:cNvCxnSpPr>
            <a:cxnSpLocks noChangeShapeType="1"/>
            <a:stCxn id="23" idx="3"/>
            <a:endCxn id="22" idx="1"/>
          </p:cNvCxnSpPr>
          <p:nvPr/>
        </p:nvCxnSpPr>
        <p:spPr bwMode="auto">
          <a:xfrm flipV="1">
            <a:off x="5163294" y="2409671"/>
            <a:ext cx="495801" cy="5684"/>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6" name="11 CuadroTexto"/>
          <p:cNvSpPr txBox="1">
            <a:spLocks noChangeArrowheads="1"/>
          </p:cNvSpPr>
          <p:nvPr/>
        </p:nvSpPr>
        <p:spPr bwMode="auto">
          <a:xfrm>
            <a:off x="5659095" y="2910970"/>
            <a:ext cx="5435625" cy="658297"/>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Contenido con una identidad independiente (artículo de blog, post de foro, producto en una tienda…)</a:t>
            </a:r>
            <a:endParaRPr lang="es-ES_tradnl" sz="1600" b="0" dirty="0">
              <a:solidFill>
                <a:schemeClr val="tx1"/>
              </a:solidFill>
              <a:latin typeface="+mj-lt"/>
            </a:endParaRPr>
          </a:p>
        </p:txBody>
      </p:sp>
      <p:cxnSp>
        <p:nvCxnSpPr>
          <p:cNvPr id="27" name="38 Conector recto"/>
          <p:cNvCxnSpPr>
            <a:cxnSpLocks noChangeShapeType="1"/>
            <a:stCxn id="16" idx="3"/>
            <a:endCxn id="26" idx="1"/>
          </p:cNvCxnSpPr>
          <p:nvPr/>
        </p:nvCxnSpPr>
        <p:spPr bwMode="auto">
          <a:xfrm>
            <a:off x="5163294" y="3236341"/>
            <a:ext cx="495801" cy="3778"/>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6" name="11 CuadroTexto"/>
          <p:cNvSpPr txBox="1">
            <a:spLocks noChangeArrowheads="1"/>
          </p:cNvSpPr>
          <p:nvPr/>
        </p:nvSpPr>
        <p:spPr bwMode="auto">
          <a:xfrm>
            <a:off x="3002530" y="4007111"/>
            <a:ext cx="8092189" cy="426958"/>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_tradnl" sz="1600" dirty="0"/>
              <a:t>¿Una sección contiene varios artículos?¿Un artículo tiene varias secciones? </a:t>
            </a:r>
            <a:endParaRPr lang="es-ES_tradnl" sz="1600" dirty="0" smtClean="0"/>
          </a:p>
        </p:txBody>
      </p:sp>
      <p:sp>
        <p:nvSpPr>
          <p:cNvPr id="38" name="11 CuadroTexto"/>
          <p:cNvSpPr txBox="1">
            <a:spLocks noChangeArrowheads="1"/>
          </p:cNvSpPr>
          <p:nvPr/>
        </p:nvSpPr>
        <p:spPr bwMode="auto">
          <a:xfrm>
            <a:off x="3006815" y="4618447"/>
            <a:ext cx="8092189"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a:defRPr/>
            </a:pPr>
            <a:r>
              <a:rPr lang="es-ES_tradnl" sz="1600" dirty="0" smtClean="0">
                <a:latin typeface="+mj-lt"/>
              </a:rPr>
              <a:t>Existe cierta confusión (y hasta controversia) sobre cómo utilizar </a:t>
            </a:r>
            <a:r>
              <a:rPr lang="es-ES_tradnl" sz="1600" dirty="0" err="1" smtClean="0">
                <a:latin typeface="+mj-lt"/>
              </a:rPr>
              <a:t>section</a:t>
            </a:r>
            <a:r>
              <a:rPr lang="es-ES_tradnl" sz="1600" dirty="0" smtClean="0">
                <a:latin typeface="+mj-lt"/>
              </a:rPr>
              <a:t> y </a:t>
            </a:r>
            <a:r>
              <a:rPr lang="es-ES_tradnl" sz="1600" dirty="0" err="1" smtClean="0">
                <a:latin typeface="+mj-lt"/>
              </a:rPr>
              <a:t>article</a:t>
            </a:r>
            <a:r>
              <a:rPr lang="es-ES_tradnl" sz="1600" dirty="0" smtClean="0">
                <a:latin typeface="+mj-lt"/>
              </a:rPr>
              <a:t> de manera jerárquica</a:t>
            </a:r>
            <a:endParaRPr lang="es-ES_tradnl" sz="1600" b="0" dirty="0">
              <a:solidFill>
                <a:schemeClr val="tx1"/>
              </a:solidFill>
              <a:latin typeface="+mj-lt"/>
            </a:endParaRPr>
          </a:p>
        </p:txBody>
      </p:sp>
    </p:spTree>
    <p:extLst>
      <p:ext uri="{BB962C8B-B14F-4D97-AF65-F5344CB8AC3E}">
        <p14:creationId xmlns:p14="http://schemas.microsoft.com/office/powerpoint/2010/main" val="1270666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2</a:t>
            </a:r>
            <a:r>
              <a:rPr lang="es-ES" i="1" dirty="0" smtClean="0">
                <a:latin typeface="Decima Nova Pro" panose="02000506000000020004" pitchFamily="50" charset="0"/>
              </a:rPr>
              <a:t> Etiquetas semánticas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7" name="13 CuadroTexto"/>
          <p:cNvSpPr>
            <a:spLocks noChangeArrowheads="1"/>
          </p:cNvSpPr>
          <p:nvPr/>
        </p:nvSpPr>
        <p:spPr bwMode="auto">
          <a:xfrm>
            <a:off x="5108448" y="1441144"/>
            <a:ext cx="3742944" cy="3769733"/>
          </a:xfrm>
          <a:prstGeom prst="roundRect">
            <a:avLst>
              <a:gd name="adj" fmla="val 27699"/>
            </a:avLst>
          </a:prstGeom>
          <a:solidFill>
            <a:schemeClr val="tx2">
              <a:lumMod val="20000"/>
              <a:lumOff val="80000"/>
            </a:schemeClr>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endParaRPr lang="es-ES_tradnl" altLang="es-ES" sz="2400" b="0" dirty="0">
              <a:solidFill>
                <a:schemeClr val="bg1"/>
              </a:solidFill>
            </a:endParaRPr>
          </a:p>
        </p:txBody>
      </p:sp>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7</a:t>
            </a:fld>
            <a:endParaRPr lang="es-ES" i="1" dirty="0">
              <a:solidFill>
                <a:srgbClr val="DC001B"/>
              </a:solidFill>
              <a:latin typeface="Decima Nova Pro" panose="02000506000000020004" pitchFamily="50" charset="0"/>
            </a:endParaRPr>
          </a:p>
        </p:txBody>
      </p:sp>
      <p:sp>
        <p:nvSpPr>
          <p:cNvPr id="18" name="13 CuadroTexto"/>
          <p:cNvSpPr>
            <a:spLocks noChangeArrowheads="1"/>
          </p:cNvSpPr>
          <p:nvPr/>
        </p:nvSpPr>
        <p:spPr bwMode="auto">
          <a:xfrm>
            <a:off x="5523057" y="1757213"/>
            <a:ext cx="2943415"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header</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28" name="13 CuadroTexto"/>
          <p:cNvSpPr>
            <a:spLocks noChangeArrowheads="1"/>
          </p:cNvSpPr>
          <p:nvPr/>
        </p:nvSpPr>
        <p:spPr bwMode="auto">
          <a:xfrm>
            <a:off x="5523057" y="2294761"/>
            <a:ext cx="2943414"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nav</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29" name="13 CuadroTexto"/>
          <p:cNvSpPr>
            <a:spLocks noChangeArrowheads="1"/>
          </p:cNvSpPr>
          <p:nvPr/>
        </p:nvSpPr>
        <p:spPr bwMode="auto">
          <a:xfrm>
            <a:off x="5523057" y="2832309"/>
            <a:ext cx="2943414" cy="1420892"/>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main</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1" name="13 CuadroTexto"/>
          <p:cNvSpPr>
            <a:spLocks noChangeArrowheads="1"/>
          </p:cNvSpPr>
          <p:nvPr/>
        </p:nvSpPr>
        <p:spPr bwMode="auto">
          <a:xfrm>
            <a:off x="5754624" y="3326011"/>
            <a:ext cx="2499360" cy="327898"/>
          </a:xfrm>
          <a:prstGeom prst="roundRect">
            <a:avLst>
              <a:gd name="adj" fmla="val 27699"/>
            </a:avLst>
          </a:prstGeom>
          <a:solidFill>
            <a:schemeClr val="tx2"/>
          </a:solidFill>
          <a:ln w="9525">
            <a:solidFill>
              <a:schemeClr val="tx2"/>
            </a:solidFill>
            <a:miter lim="800000"/>
            <a:headEnd/>
            <a:tailEnd/>
          </a:ln>
        </p:spPr>
        <p:txBody>
          <a:bodyPr wrap="squar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article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2" name="13 CuadroTexto"/>
          <p:cNvSpPr>
            <a:spLocks noChangeArrowheads="1"/>
          </p:cNvSpPr>
          <p:nvPr/>
        </p:nvSpPr>
        <p:spPr bwMode="auto">
          <a:xfrm>
            <a:off x="5745084" y="3761354"/>
            <a:ext cx="2499360" cy="327898"/>
          </a:xfrm>
          <a:prstGeom prst="roundRect">
            <a:avLst>
              <a:gd name="adj" fmla="val 27699"/>
            </a:avLst>
          </a:prstGeom>
          <a:solidFill>
            <a:schemeClr val="tx2"/>
          </a:solidFill>
          <a:ln w="9525">
            <a:solidFill>
              <a:schemeClr val="tx2"/>
            </a:solidFill>
            <a:miter lim="800000"/>
            <a:headEnd/>
            <a:tailEnd/>
          </a:ln>
        </p:spPr>
        <p:txBody>
          <a:bodyPr wrap="squar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article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3" name="13 CuadroTexto"/>
          <p:cNvSpPr>
            <a:spLocks noChangeArrowheads="1"/>
          </p:cNvSpPr>
          <p:nvPr/>
        </p:nvSpPr>
        <p:spPr bwMode="auto">
          <a:xfrm>
            <a:off x="5523057" y="4360646"/>
            <a:ext cx="2943414"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footer</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44444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a:latin typeface="Decima Nova Pro" panose="02000506000000020004" pitchFamily="50" charset="0"/>
              </a:rPr>
              <a:t>2</a:t>
            </a:r>
            <a:r>
              <a:rPr lang="es-ES" i="1" dirty="0" smtClean="0">
                <a:latin typeface="Decima Nova Pro" panose="02000506000000020004" pitchFamily="50" charset="0"/>
              </a:rPr>
              <a:t> Etiquetas semánticas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Modelo de cajas</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7" name="13 CuadroTexto"/>
          <p:cNvSpPr>
            <a:spLocks noChangeArrowheads="1"/>
          </p:cNvSpPr>
          <p:nvPr/>
        </p:nvSpPr>
        <p:spPr bwMode="auto">
          <a:xfrm>
            <a:off x="3133344" y="1441144"/>
            <a:ext cx="8144256" cy="3769733"/>
          </a:xfrm>
          <a:prstGeom prst="roundRect">
            <a:avLst>
              <a:gd name="adj" fmla="val 27699"/>
            </a:avLst>
          </a:prstGeom>
          <a:solidFill>
            <a:schemeClr val="tx2">
              <a:lumMod val="20000"/>
              <a:lumOff val="80000"/>
            </a:schemeClr>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endParaRPr lang="es-ES_tradnl" altLang="es-ES" sz="2400" b="0" dirty="0">
              <a:solidFill>
                <a:schemeClr val="bg1"/>
              </a:solidFill>
            </a:endParaRPr>
          </a:p>
        </p:txBody>
      </p:sp>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8</a:t>
            </a:fld>
            <a:endParaRPr lang="es-ES" i="1" dirty="0">
              <a:solidFill>
                <a:srgbClr val="DC001B"/>
              </a:solidFill>
              <a:latin typeface="Decima Nova Pro" panose="02000506000000020004" pitchFamily="50" charset="0"/>
            </a:endParaRPr>
          </a:p>
        </p:txBody>
      </p:sp>
      <p:sp>
        <p:nvSpPr>
          <p:cNvPr id="18" name="13 CuadroTexto"/>
          <p:cNvSpPr>
            <a:spLocks noChangeArrowheads="1"/>
          </p:cNvSpPr>
          <p:nvPr/>
        </p:nvSpPr>
        <p:spPr bwMode="auto">
          <a:xfrm>
            <a:off x="4120896" y="1757213"/>
            <a:ext cx="6397275"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header</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28" name="13 CuadroTexto"/>
          <p:cNvSpPr>
            <a:spLocks noChangeArrowheads="1"/>
          </p:cNvSpPr>
          <p:nvPr/>
        </p:nvSpPr>
        <p:spPr bwMode="auto">
          <a:xfrm>
            <a:off x="4144064" y="2345139"/>
            <a:ext cx="1378993" cy="1974890"/>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nav</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p:txBody>
      </p:sp>
      <p:sp>
        <p:nvSpPr>
          <p:cNvPr id="29" name="13 CuadroTexto"/>
          <p:cNvSpPr>
            <a:spLocks noChangeArrowheads="1"/>
          </p:cNvSpPr>
          <p:nvPr/>
        </p:nvSpPr>
        <p:spPr bwMode="auto">
          <a:xfrm>
            <a:off x="5615772" y="2345139"/>
            <a:ext cx="3430692" cy="207668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main</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1" name="13 CuadroTexto"/>
          <p:cNvSpPr>
            <a:spLocks noChangeArrowheads="1"/>
          </p:cNvSpPr>
          <p:nvPr/>
        </p:nvSpPr>
        <p:spPr bwMode="auto">
          <a:xfrm>
            <a:off x="5847338" y="2904736"/>
            <a:ext cx="2913125" cy="327898"/>
          </a:xfrm>
          <a:prstGeom prst="roundRect">
            <a:avLst>
              <a:gd name="adj" fmla="val 27699"/>
            </a:avLst>
          </a:prstGeom>
          <a:solidFill>
            <a:schemeClr val="tx2"/>
          </a:solidFill>
          <a:ln w="9525">
            <a:solidFill>
              <a:schemeClr val="tx2"/>
            </a:solidFill>
            <a:miter lim="800000"/>
            <a:headEnd/>
            <a:tailEnd/>
          </a:ln>
        </p:spPr>
        <p:txBody>
          <a:bodyPr wrap="squar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article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2" name="13 CuadroTexto"/>
          <p:cNvSpPr>
            <a:spLocks noChangeArrowheads="1"/>
          </p:cNvSpPr>
          <p:nvPr/>
        </p:nvSpPr>
        <p:spPr bwMode="auto">
          <a:xfrm>
            <a:off x="5847338" y="3332584"/>
            <a:ext cx="2913125" cy="327898"/>
          </a:xfrm>
          <a:prstGeom prst="roundRect">
            <a:avLst>
              <a:gd name="adj" fmla="val 27699"/>
            </a:avLst>
          </a:prstGeom>
          <a:solidFill>
            <a:schemeClr val="tx2"/>
          </a:solidFill>
          <a:ln w="9525">
            <a:solidFill>
              <a:schemeClr val="tx2"/>
            </a:solidFill>
            <a:miter lim="800000"/>
            <a:headEnd/>
            <a:tailEnd/>
          </a:ln>
        </p:spPr>
        <p:txBody>
          <a:bodyPr wrap="squar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article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33" name="13 CuadroTexto"/>
          <p:cNvSpPr>
            <a:spLocks noChangeArrowheads="1"/>
          </p:cNvSpPr>
          <p:nvPr/>
        </p:nvSpPr>
        <p:spPr bwMode="auto">
          <a:xfrm>
            <a:off x="4144064" y="4509780"/>
            <a:ext cx="6374107" cy="437198"/>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footer</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
        <p:nvSpPr>
          <p:cNvPr id="13" name="13 CuadroTexto"/>
          <p:cNvSpPr>
            <a:spLocks noChangeArrowheads="1"/>
          </p:cNvSpPr>
          <p:nvPr/>
        </p:nvSpPr>
        <p:spPr bwMode="auto">
          <a:xfrm>
            <a:off x="9139179" y="2345139"/>
            <a:ext cx="1378993" cy="1974890"/>
          </a:xfrm>
          <a:prstGeom prst="roundRect">
            <a:avLst>
              <a:gd name="adj" fmla="val 27699"/>
            </a:avLst>
          </a:prstGeom>
          <a:solidFill>
            <a:schemeClr val="accent2"/>
          </a:solidFill>
          <a:ln w="9525">
            <a:solidFill>
              <a:schemeClr val="accent1"/>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aside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b="0" dirty="0" smtClean="0">
              <a:solidFill>
                <a:schemeClr val="bg1"/>
              </a:solidFill>
              <a:latin typeface="+mj-lt"/>
              <a:ea typeface="Ebrima" panose="02000000000000000000" pitchFamily="2" charset="0"/>
              <a:cs typeface="Ebrima" panose="02000000000000000000" pitchFamily="2" charset="0"/>
            </a:endParaRPr>
          </a:p>
          <a:p>
            <a:pPr algn="ctr" eaLnBrk="1" hangingPunct="1">
              <a:spcBef>
                <a:spcPct val="0"/>
              </a:spcBef>
            </a:pPr>
            <a:endParaRPr lang="es-ES_tradnl" altLang="es-ES" sz="1800" dirty="0">
              <a:solidFill>
                <a:schemeClr val="bg1"/>
              </a:solidFill>
              <a:latin typeface="+mj-lt"/>
              <a:ea typeface="Ebrima" panose="02000000000000000000" pitchFamily="2" charset="0"/>
              <a:cs typeface="Ebrima" panose="02000000000000000000" pitchFamily="2" charset="0"/>
            </a:endParaRPr>
          </a:p>
        </p:txBody>
      </p:sp>
      <p:sp>
        <p:nvSpPr>
          <p:cNvPr id="14" name="13 CuadroTexto"/>
          <p:cNvSpPr>
            <a:spLocks noChangeArrowheads="1"/>
          </p:cNvSpPr>
          <p:nvPr/>
        </p:nvSpPr>
        <p:spPr bwMode="auto">
          <a:xfrm>
            <a:off x="5847338" y="3766118"/>
            <a:ext cx="2913125" cy="327898"/>
          </a:xfrm>
          <a:prstGeom prst="roundRect">
            <a:avLst>
              <a:gd name="adj" fmla="val 27699"/>
            </a:avLst>
          </a:prstGeom>
          <a:solidFill>
            <a:schemeClr val="tx2"/>
          </a:solidFill>
          <a:ln w="9525">
            <a:solidFill>
              <a:schemeClr val="tx2"/>
            </a:solidFill>
            <a:miter lim="800000"/>
            <a:headEnd/>
            <a:tailEnd/>
          </a:ln>
        </p:spPr>
        <p:txBody>
          <a:bodyPr wrap="square" lIns="0" tIns="0" rIns="0" bIns="0">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1800" b="0" dirty="0" smtClean="0">
                <a:solidFill>
                  <a:schemeClr val="bg1"/>
                </a:solidFill>
                <a:latin typeface="+mj-lt"/>
                <a:ea typeface="Ebrima" panose="02000000000000000000" pitchFamily="2" charset="0"/>
                <a:cs typeface="Ebrima" panose="02000000000000000000" pitchFamily="2" charset="0"/>
              </a:rPr>
              <a:t>&lt;</a:t>
            </a:r>
            <a:r>
              <a:rPr lang="es-ES_tradnl" altLang="es-ES" sz="1800" b="0" dirty="0" err="1" smtClean="0">
                <a:solidFill>
                  <a:schemeClr val="bg1"/>
                </a:solidFill>
                <a:latin typeface="+mj-lt"/>
                <a:ea typeface="Ebrima" panose="02000000000000000000" pitchFamily="2" charset="0"/>
                <a:cs typeface="Ebrima" panose="02000000000000000000" pitchFamily="2" charset="0"/>
              </a:rPr>
              <a:t>article</a:t>
            </a:r>
            <a:r>
              <a:rPr lang="es-ES_tradnl" altLang="es-ES" sz="1800" b="0" dirty="0" smtClean="0">
                <a:solidFill>
                  <a:schemeClr val="bg1"/>
                </a:solidFill>
                <a:latin typeface="+mj-lt"/>
                <a:ea typeface="Ebrima" panose="02000000000000000000" pitchFamily="2" charset="0"/>
                <a:cs typeface="Ebrima" panose="02000000000000000000" pitchFamily="2" charset="0"/>
              </a:rPr>
              <a:t>&gt;</a:t>
            </a:r>
            <a:endParaRPr lang="es-ES_tradnl" altLang="es-ES" sz="1800" b="0" dirty="0">
              <a:solidFill>
                <a:schemeClr val="bg1"/>
              </a:solidFill>
              <a:latin typeface="+mj-lt"/>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318165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A56A2-57D5-4B4B-BB58-93C02AAA4827}"/>
              </a:ext>
            </a:extLst>
          </p:cNvPr>
          <p:cNvSpPr>
            <a:spLocks noGrp="1"/>
          </p:cNvSpPr>
          <p:nvPr>
            <p:ph type="title"/>
          </p:nvPr>
        </p:nvSpPr>
        <p:spPr>
          <a:xfrm>
            <a:off x="2872854" y="460504"/>
            <a:ext cx="9139116" cy="708932"/>
          </a:xfrm>
        </p:spPr>
        <p:txBody>
          <a:bodyPr>
            <a:normAutofit/>
          </a:bodyPr>
          <a:lstStyle/>
          <a:p>
            <a:r>
              <a:rPr lang="es-ES" i="1" dirty="0" smtClean="0">
                <a:latin typeface="Decima Nova Pro" panose="02000506000000020004" pitchFamily="50" charset="0"/>
              </a:rPr>
              <a:t>3 Modelo de cajas</a:t>
            </a:r>
            <a:endParaRPr lang="es-ES" i="1" dirty="0">
              <a:latin typeface="Decima Nova Pro" panose="02000506000000020004" pitchFamily="50" charset="0"/>
            </a:endParaRPr>
          </a:p>
        </p:txBody>
      </p:sp>
      <p:sp>
        <p:nvSpPr>
          <p:cNvPr id="4" name="Rectángulo 3">
            <a:extLst>
              <a:ext uri="{FF2B5EF4-FFF2-40B4-BE49-F238E27FC236}">
                <a16:creationId xmlns:a16="http://schemas.microsoft.com/office/drawing/2014/main" id="{303715E0-3E26-4D3E-8EF0-197A063D159B}"/>
              </a:ext>
            </a:extLst>
          </p:cNvPr>
          <p:cNvSpPr/>
          <p:nvPr/>
        </p:nvSpPr>
        <p:spPr>
          <a:xfrm>
            <a:off x="0" y="0"/>
            <a:ext cx="2630658" cy="6858000"/>
          </a:xfrm>
          <a:prstGeom prst="rect">
            <a:avLst/>
          </a:prstGeom>
          <a:solidFill>
            <a:srgbClr val="DC0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defRPr/>
            </a:pPr>
            <a:endParaRPr lang="es-ES_tradnl" sz="1600" dirty="0">
              <a:latin typeface="Decima Nova Pro" panose="02000506000000020004" pitchFamily="50" charset="0"/>
            </a:endParaRPr>
          </a:p>
          <a:p>
            <a:pPr algn="r">
              <a:defRPr/>
            </a:pPr>
            <a:r>
              <a:rPr lang="es-ES_tradnl" sz="1600" dirty="0">
                <a:latin typeface="Decima Nova Pro" panose="02000506000000020004" pitchFamily="50" charset="0"/>
              </a:rPr>
              <a:t>TEMA </a:t>
            </a:r>
            <a:r>
              <a:rPr lang="es-ES_tradnl" sz="1600" dirty="0" smtClean="0">
                <a:latin typeface="Decima Nova Pro" panose="02000506000000020004" pitchFamily="50" charset="0"/>
              </a:rPr>
              <a:t>4</a:t>
            </a:r>
            <a:endParaRPr lang="es-ES_tradnl" sz="1600" dirty="0">
              <a:latin typeface="Decima Nova Pro" panose="02000506000000020004" pitchFamily="50" charset="0"/>
            </a:endParaRPr>
          </a:p>
          <a:p>
            <a:pPr algn="r">
              <a:defRPr/>
            </a:pPr>
            <a:r>
              <a:rPr lang="es-ES" sz="1600" dirty="0" smtClean="0">
                <a:solidFill>
                  <a:schemeClr val="bg1"/>
                </a:solidFill>
                <a:latin typeface="Decima Nova Pro" panose="02000506000000020004" pitchFamily="50" charset="0"/>
              </a:rPr>
              <a:t>MAQUETACIÓN WEB</a:t>
            </a:r>
            <a:endParaRPr lang="es-ES" sz="1600" dirty="0">
              <a:solidFill>
                <a:schemeClr val="bg1"/>
              </a:solidFill>
              <a:latin typeface="Decima Nova Pro" panose="02000506000000020004" pitchFamily="50" charset="0"/>
            </a:endParaRPr>
          </a:p>
          <a:p>
            <a:pPr algn="r">
              <a:defRPr/>
            </a:pPr>
            <a:endParaRPr lang="es-ES_tradnl" sz="1600" dirty="0">
              <a:latin typeface="Decima Nova Pro" panose="02000506000000020004" pitchFamily="50" charset="0"/>
            </a:endParaRPr>
          </a:p>
          <a:p>
            <a:pPr marL="342900" indent="-342900">
              <a:spcBef>
                <a:spcPct val="0"/>
              </a:spcBef>
              <a:buFont typeface="+mj-lt"/>
              <a:buAutoNum type="arabicPeriod"/>
              <a:defRPr/>
            </a:pPr>
            <a:r>
              <a:rPr lang="es-ES_tradnl" altLang="es-ES" sz="1600" i="1" dirty="0" smtClean="0">
                <a:latin typeface="Decima Nova Pro" panose="02000506000000020004" pitchFamily="50" charset="0"/>
              </a:rPr>
              <a:t>Introducción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Etiquetas semánticas</a:t>
            </a:r>
          </a:p>
          <a:p>
            <a:pPr marL="342900" indent="-342900">
              <a:spcBef>
                <a:spcPct val="0"/>
              </a:spcBef>
              <a:buFont typeface="+mj-lt"/>
              <a:buAutoNum type="arabicPeriod"/>
              <a:defRPr/>
            </a:pPr>
            <a:r>
              <a:rPr lang="es-ES_tradnl" altLang="es-ES" sz="1600" b="1" i="1" dirty="0" smtClean="0">
                <a:latin typeface="Decima Nova Pro" panose="02000506000000020004" pitchFamily="50" charset="0"/>
              </a:rPr>
              <a:t>Modelo de cajas</a:t>
            </a:r>
          </a:p>
          <a:p>
            <a:pPr marL="800100" lvl="1" indent="-342900">
              <a:spcBef>
                <a:spcPct val="0"/>
              </a:spcBef>
              <a:buFont typeface="+mj-lt"/>
              <a:buAutoNum type="alphaLcPeriod"/>
              <a:defRPr/>
            </a:pPr>
            <a:r>
              <a:rPr lang="es-ES_tradnl" altLang="es-ES" sz="1600" b="1" i="1" dirty="0" smtClean="0">
                <a:latin typeface="Decima Nova Pro" panose="02000506000000020004" pitchFamily="50" charset="0"/>
              </a:rPr>
              <a:t>Dimensiones</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Ancho y alto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Margen externo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Margen interno</a:t>
            </a: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Bordes</a:t>
            </a:r>
          </a:p>
          <a:p>
            <a:pPr marL="800100" lvl="1" indent="-342900">
              <a:spcBef>
                <a:spcPct val="0"/>
              </a:spcBef>
              <a:buFont typeface="+mj-lt"/>
              <a:buAutoNum type="alphaLcPeriod"/>
              <a:defRPr/>
            </a:pPr>
            <a:r>
              <a:rPr lang="es-ES_tradnl" altLang="es-ES" sz="1600" i="1" dirty="0">
                <a:latin typeface="Decima Nova Pro" panose="02000506000000020004" pitchFamily="50" charset="0"/>
              </a:rPr>
              <a:t>Box-</a:t>
            </a:r>
            <a:r>
              <a:rPr lang="es-ES_tradnl" altLang="es-ES" sz="1600" i="1" dirty="0" err="1">
                <a:latin typeface="Decima Nova Pro" panose="02000506000000020004" pitchFamily="50" charset="0"/>
              </a:rPr>
              <a:t>sizing</a:t>
            </a:r>
            <a:endParaRPr lang="es-ES_tradnl" altLang="es-ES" sz="1600" i="1" dirty="0">
              <a:latin typeface="Decima Nova Pro" panose="02000506000000020004" pitchFamily="50" charset="0"/>
            </a:endParaRPr>
          </a:p>
          <a:p>
            <a:pPr marL="800100" lvl="1" indent="-342900">
              <a:spcBef>
                <a:spcPct val="0"/>
              </a:spcBef>
              <a:buFont typeface="+mj-lt"/>
              <a:buAutoNum type="alphaLcPeriod"/>
              <a:defRPr/>
            </a:pPr>
            <a:r>
              <a:rPr lang="es-ES_tradnl" altLang="es-ES" sz="1600" i="1" dirty="0" smtClean="0">
                <a:latin typeface="Decima Nova Pro" panose="02000506000000020004" pitchFamily="50" charset="0"/>
              </a:rPr>
              <a:t>Fondo</a:t>
            </a:r>
          </a:p>
          <a:p>
            <a:pPr marL="800100" lvl="1" indent="-342900">
              <a:spcBef>
                <a:spcPct val="0"/>
              </a:spcBef>
              <a:buFont typeface="+mj-lt"/>
              <a:buAutoNum type="alphaLcPeriod"/>
              <a:defRPr/>
            </a:pPr>
            <a:r>
              <a:rPr lang="es-ES_tradnl" altLang="es-ES" sz="1600" i="1" dirty="0">
                <a:latin typeface="Decima Nova Pro" panose="02000506000000020004" pitchFamily="50" charset="0"/>
              </a:rPr>
              <a:t>Visualización</a:t>
            </a:r>
          </a:p>
          <a:p>
            <a:pPr marL="342900" indent="-342900">
              <a:spcBef>
                <a:spcPct val="0"/>
              </a:spcBef>
              <a:buFont typeface="+mj-lt"/>
              <a:buAutoNum type="arabicPeriod"/>
              <a:defRPr/>
            </a:pPr>
            <a:r>
              <a:rPr lang="es-ES_tradnl" altLang="es-ES" sz="1600" i="1" dirty="0" smtClean="0">
                <a:latin typeface="Decima Nova Pro" panose="02000506000000020004" pitchFamily="50" charset="0"/>
              </a:rPr>
              <a:t>Posicionamiento</a:t>
            </a:r>
          </a:p>
          <a:p>
            <a:pPr marL="342900" indent="-342900">
              <a:spcBef>
                <a:spcPct val="0"/>
              </a:spcBef>
              <a:buFont typeface="+mj-lt"/>
              <a:buAutoNum type="arabicPeriod"/>
              <a:defRPr/>
            </a:pPr>
            <a:r>
              <a:rPr lang="es-ES_tradnl" altLang="es-ES" sz="1600" i="1" dirty="0" err="1">
                <a:latin typeface="Decima Nova Pro" panose="02000506000000020004" pitchFamily="50" charset="0"/>
              </a:rPr>
              <a:t>Flexbox</a:t>
            </a:r>
            <a:endParaRPr lang="es-ES_tradnl" altLang="es-ES" sz="1600" i="1" dirty="0">
              <a:latin typeface="Decima Nova Pro" panose="02000506000000020004" pitchFamily="50" charset="0"/>
            </a:endParaRPr>
          </a:p>
          <a:p>
            <a:pPr marL="342900" indent="-342900">
              <a:spcBef>
                <a:spcPct val="0"/>
              </a:spcBef>
              <a:buFont typeface="+mj-lt"/>
              <a:buAutoNum type="arabicPeriod"/>
              <a:defRPr/>
            </a:pPr>
            <a:endParaRPr lang="es-ES_tradnl" altLang="es-ES" sz="1600" i="1" dirty="0">
              <a:latin typeface="Decima Nova Pro" panose="02000506000000020004" pitchFamily="50" charset="0"/>
            </a:endParaRPr>
          </a:p>
        </p:txBody>
      </p:sp>
      <p:pic>
        <p:nvPicPr>
          <p:cNvPr id="5" name="Imagen 4">
            <a:extLst>
              <a:ext uri="{FF2B5EF4-FFF2-40B4-BE49-F238E27FC236}">
                <a16:creationId xmlns:a16="http://schemas.microsoft.com/office/drawing/2014/main" id="{0E2B3E34-CD95-46E1-9F6E-A1AB3C17C2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981258" y="5269159"/>
            <a:ext cx="668140" cy="2366319"/>
          </a:xfrm>
          <a:prstGeom prst="rect">
            <a:avLst/>
          </a:prstGeom>
        </p:spPr>
      </p:pic>
      <p:sp>
        <p:nvSpPr>
          <p:cNvPr id="19" name="Marcador de número de diapositiva 11">
            <a:extLst>
              <a:ext uri="{FF2B5EF4-FFF2-40B4-BE49-F238E27FC236}">
                <a16:creationId xmlns:a16="http://schemas.microsoft.com/office/drawing/2014/main" id="{79FF57F4-89A0-4AC4-8EFD-C56CA3843640}"/>
              </a:ext>
            </a:extLst>
          </p:cNvPr>
          <p:cNvSpPr>
            <a:spLocks noGrp="1"/>
          </p:cNvSpPr>
          <p:nvPr>
            <p:ph type="sldNum" sz="quarter" idx="12"/>
          </p:nvPr>
        </p:nvSpPr>
        <p:spPr>
          <a:xfrm>
            <a:off x="11544300" y="6269756"/>
            <a:ext cx="467670" cy="365125"/>
          </a:xfrm>
        </p:spPr>
        <p:txBody>
          <a:bodyPr/>
          <a:lstStyle/>
          <a:p>
            <a:fld id="{77C76040-1331-428F-AC44-AF3EC173AD77}" type="slidenum">
              <a:rPr lang="es-ES" i="1" smtClean="0">
                <a:solidFill>
                  <a:srgbClr val="DC001B"/>
                </a:solidFill>
                <a:latin typeface="Decima Nova Pro" panose="02000506000000020004" pitchFamily="50" charset="0"/>
              </a:rPr>
              <a:t>9</a:t>
            </a:fld>
            <a:endParaRPr lang="es-ES" i="1" dirty="0">
              <a:solidFill>
                <a:srgbClr val="DC001B"/>
              </a:solidFill>
              <a:latin typeface="Decima Nova Pro" panose="02000506000000020004" pitchFamily="50" charset="0"/>
            </a:endParaRPr>
          </a:p>
        </p:txBody>
      </p:sp>
      <p:sp>
        <p:nvSpPr>
          <p:cNvPr id="18" name="2 Marcador de contenido">
            <a:extLst>
              <a:ext uri="{FF2B5EF4-FFF2-40B4-BE49-F238E27FC236}">
                <a16:creationId xmlns:a16="http://schemas.microsoft.com/office/drawing/2014/main" id="{FAE444A9-9DA3-4992-8F4D-E04397540254}"/>
              </a:ext>
            </a:extLst>
          </p:cNvPr>
          <p:cNvSpPr>
            <a:spLocks noGrp="1"/>
          </p:cNvSpPr>
          <p:nvPr>
            <p:ph idx="1"/>
          </p:nvPr>
        </p:nvSpPr>
        <p:spPr>
          <a:xfrm>
            <a:off x="3012127" y="1179613"/>
            <a:ext cx="4752528" cy="2118475"/>
          </a:xfrm>
        </p:spPr>
        <p:txBody>
          <a:bodyPr>
            <a:normAutofit/>
          </a:bodyPr>
          <a:lstStyle/>
          <a:p>
            <a:pPr marL="667512" lvl="2" indent="0">
              <a:buNone/>
            </a:pP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marL="393192" lvl="1" indent="0">
              <a:buNone/>
            </a:pPr>
            <a:endParaRPr lang="es-ES" dirty="0"/>
          </a:p>
          <a:p>
            <a:pPr lvl="1"/>
            <a:endParaRPr lang="es-ES" dirty="0"/>
          </a:p>
        </p:txBody>
      </p:sp>
      <p:sp>
        <p:nvSpPr>
          <p:cNvPr id="23" name="13 CuadroTexto"/>
          <p:cNvSpPr>
            <a:spLocks noChangeArrowheads="1"/>
          </p:cNvSpPr>
          <p:nvPr/>
        </p:nvSpPr>
        <p:spPr bwMode="auto">
          <a:xfrm>
            <a:off x="3028276" y="2979248"/>
            <a:ext cx="2640414"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padding</a:t>
            </a:r>
            <a:endParaRPr lang="es-ES_tradnl" altLang="es-ES" sz="2000" b="0" dirty="0">
              <a:solidFill>
                <a:schemeClr val="bg1"/>
              </a:solidFill>
              <a:latin typeface="+mj-lt"/>
            </a:endParaRPr>
          </a:p>
        </p:txBody>
      </p:sp>
      <p:sp>
        <p:nvSpPr>
          <p:cNvPr id="25" name="13 CuadroTexto"/>
          <p:cNvSpPr>
            <a:spLocks noChangeArrowheads="1"/>
          </p:cNvSpPr>
          <p:nvPr/>
        </p:nvSpPr>
        <p:spPr bwMode="auto">
          <a:xfrm>
            <a:off x="3012126" y="2378078"/>
            <a:ext cx="2656564"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width</a:t>
            </a:r>
            <a:r>
              <a:rPr lang="es-ES_tradnl" altLang="es-ES" sz="2000" b="0" dirty="0" smtClean="0">
                <a:solidFill>
                  <a:schemeClr val="bg1"/>
                </a:solidFill>
                <a:latin typeface="+mj-lt"/>
              </a:rPr>
              <a:t> / </a:t>
            </a:r>
            <a:r>
              <a:rPr lang="es-ES_tradnl" altLang="es-ES" sz="2000" b="0" dirty="0" err="1" smtClean="0">
                <a:solidFill>
                  <a:schemeClr val="bg1"/>
                </a:solidFill>
                <a:latin typeface="+mj-lt"/>
              </a:rPr>
              <a:t>height</a:t>
            </a:r>
            <a:r>
              <a:rPr lang="es-ES_tradnl" altLang="es-ES" sz="2000" dirty="0">
                <a:solidFill>
                  <a:schemeClr val="bg1"/>
                </a:solidFill>
                <a:latin typeface="+mj-lt"/>
              </a:rPr>
              <a:t> </a:t>
            </a:r>
            <a:endParaRPr lang="es-ES_tradnl" altLang="es-ES" sz="2000" b="0" dirty="0">
              <a:solidFill>
                <a:schemeClr val="bg1"/>
              </a:solidFill>
              <a:latin typeface="+mj-lt"/>
            </a:endParaRPr>
          </a:p>
        </p:txBody>
      </p:sp>
      <p:sp>
        <p:nvSpPr>
          <p:cNvPr id="11" name="13 CuadroTexto"/>
          <p:cNvSpPr>
            <a:spLocks noChangeArrowheads="1"/>
          </p:cNvSpPr>
          <p:nvPr/>
        </p:nvSpPr>
        <p:spPr bwMode="auto">
          <a:xfrm>
            <a:off x="3012126" y="1642108"/>
            <a:ext cx="8532173"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smtClean="0">
                <a:solidFill>
                  <a:schemeClr val="bg1"/>
                </a:solidFill>
                <a:latin typeface="+mj-lt"/>
              </a:rPr>
              <a:t>Las dimensiones de un elemento de bloque no son únicamente </a:t>
            </a:r>
            <a:r>
              <a:rPr lang="es-ES_tradnl" altLang="es-ES" sz="2000" b="0" dirty="0" err="1" smtClean="0">
                <a:solidFill>
                  <a:schemeClr val="bg1"/>
                </a:solidFill>
                <a:latin typeface="+mj-lt"/>
              </a:rPr>
              <a:t>width</a:t>
            </a:r>
            <a:r>
              <a:rPr lang="es-ES_tradnl" altLang="es-ES" sz="2000" b="0" dirty="0" smtClean="0">
                <a:solidFill>
                  <a:schemeClr val="bg1"/>
                </a:solidFill>
                <a:latin typeface="+mj-lt"/>
              </a:rPr>
              <a:t>/</a:t>
            </a:r>
            <a:r>
              <a:rPr lang="es-ES_tradnl" altLang="es-ES" sz="2000" b="0" dirty="0" err="1" smtClean="0">
                <a:solidFill>
                  <a:schemeClr val="bg1"/>
                </a:solidFill>
                <a:latin typeface="+mj-lt"/>
              </a:rPr>
              <a:t>height</a:t>
            </a:r>
            <a:endParaRPr lang="es-ES_tradnl" altLang="es-ES" sz="2000" b="0" dirty="0">
              <a:solidFill>
                <a:schemeClr val="bg1"/>
              </a:solidFill>
              <a:latin typeface="+mj-lt"/>
            </a:endParaRPr>
          </a:p>
        </p:txBody>
      </p:sp>
      <p:sp>
        <p:nvSpPr>
          <p:cNvPr id="16" name="13 CuadroTexto"/>
          <p:cNvSpPr>
            <a:spLocks noChangeArrowheads="1"/>
          </p:cNvSpPr>
          <p:nvPr/>
        </p:nvSpPr>
        <p:spPr bwMode="auto">
          <a:xfrm>
            <a:off x="3028276" y="3577467"/>
            <a:ext cx="2640414"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border</a:t>
            </a:r>
            <a:endParaRPr lang="es-ES_tradnl" altLang="es-ES" sz="2000" b="0" dirty="0">
              <a:solidFill>
                <a:schemeClr val="bg1"/>
              </a:solidFill>
              <a:latin typeface="+mj-lt"/>
            </a:endParaRPr>
          </a:p>
        </p:txBody>
      </p:sp>
      <p:sp>
        <p:nvSpPr>
          <p:cNvPr id="17" name="13 CuadroTexto"/>
          <p:cNvSpPr>
            <a:spLocks noChangeArrowheads="1"/>
          </p:cNvSpPr>
          <p:nvPr/>
        </p:nvSpPr>
        <p:spPr bwMode="auto">
          <a:xfrm>
            <a:off x="3028276" y="4173550"/>
            <a:ext cx="2640414" cy="473631"/>
          </a:xfrm>
          <a:prstGeom prst="roundRect">
            <a:avLst>
              <a:gd name="adj" fmla="val 27699"/>
            </a:avLst>
          </a:prstGeom>
          <a:solidFill>
            <a:schemeClr val="tx2"/>
          </a:solidFill>
          <a:ln w="9525">
            <a:solidFill>
              <a:schemeClr val="tx2"/>
            </a:solidFill>
            <a:miter lim="800000"/>
            <a:headEnd/>
            <a:tailEnd/>
          </a:ln>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pPr>
            <a:r>
              <a:rPr lang="es-ES_tradnl" altLang="es-ES" sz="2000" b="0" dirty="0" err="1" smtClean="0">
                <a:solidFill>
                  <a:schemeClr val="bg1"/>
                </a:solidFill>
                <a:latin typeface="+mj-lt"/>
              </a:rPr>
              <a:t>margin</a:t>
            </a:r>
            <a:endParaRPr lang="es-ES_tradnl" altLang="es-ES" sz="2000" b="0" dirty="0">
              <a:solidFill>
                <a:schemeClr val="bg1"/>
              </a:solidFill>
              <a:latin typeface="+mj-lt"/>
            </a:endParaRPr>
          </a:p>
        </p:txBody>
      </p:sp>
      <p:sp>
        <p:nvSpPr>
          <p:cNvPr id="20" name="11 CuadroTexto"/>
          <p:cNvSpPr txBox="1">
            <a:spLocks noChangeArrowheads="1"/>
          </p:cNvSpPr>
          <p:nvPr/>
        </p:nvSpPr>
        <p:spPr bwMode="auto">
          <a:xfrm>
            <a:off x="6082458" y="2421431"/>
            <a:ext cx="3352567"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Ancho y alto del contenido</a:t>
            </a:r>
            <a:endParaRPr lang="es-ES_tradnl" sz="1600" b="0" dirty="0">
              <a:solidFill>
                <a:schemeClr val="tx1"/>
              </a:solidFill>
              <a:latin typeface="+mj-lt"/>
            </a:endParaRPr>
          </a:p>
        </p:txBody>
      </p:sp>
      <p:cxnSp>
        <p:nvCxnSpPr>
          <p:cNvPr id="21" name="38 Conector recto"/>
          <p:cNvCxnSpPr>
            <a:cxnSpLocks noChangeShapeType="1"/>
            <a:stCxn id="25" idx="3"/>
            <a:endCxn id="20" idx="1"/>
          </p:cNvCxnSpPr>
          <p:nvPr/>
        </p:nvCxnSpPr>
        <p:spPr bwMode="auto">
          <a:xfrm flipV="1">
            <a:off x="5668690" y="2611991"/>
            <a:ext cx="413768" cy="290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2" name="11 CuadroTexto"/>
          <p:cNvSpPr txBox="1">
            <a:spLocks noChangeArrowheads="1"/>
          </p:cNvSpPr>
          <p:nvPr/>
        </p:nvSpPr>
        <p:spPr bwMode="auto">
          <a:xfrm>
            <a:off x="6082457" y="3023282"/>
            <a:ext cx="420758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Margen interno (entre el contenido y el borde)</a:t>
            </a:r>
            <a:endParaRPr lang="es-ES_tradnl" sz="1600" b="0" dirty="0">
              <a:solidFill>
                <a:schemeClr val="tx1"/>
              </a:solidFill>
              <a:latin typeface="+mj-lt"/>
            </a:endParaRPr>
          </a:p>
        </p:txBody>
      </p:sp>
      <p:cxnSp>
        <p:nvCxnSpPr>
          <p:cNvPr id="24" name="38 Conector recto"/>
          <p:cNvCxnSpPr>
            <a:cxnSpLocks noChangeShapeType="1"/>
            <a:stCxn id="23" idx="3"/>
            <a:endCxn id="22" idx="1"/>
          </p:cNvCxnSpPr>
          <p:nvPr/>
        </p:nvCxnSpPr>
        <p:spPr bwMode="auto">
          <a:xfrm flipV="1">
            <a:off x="5668690" y="3213842"/>
            <a:ext cx="413767" cy="2222"/>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6" name="11 CuadroTexto"/>
          <p:cNvSpPr txBox="1">
            <a:spLocks noChangeArrowheads="1"/>
          </p:cNvSpPr>
          <p:nvPr/>
        </p:nvSpPr>
        <p:spPr bwMode="auto">
          <a:xfrm>
            <a:off x="6082458" y="3620152"/>
            <a:ext cx="3352567"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Borde de la caja</a:t>
            </a:r>
            <a:endParaRPr lang="es-ES_tradnl" sz="1600" b="0" dirty="0">
              <a:solidFill>
                <a:schemeClr val="tx1"/>
              </a:solidFill>
              <a:latin typeface="+mj-lt"/>
            </a:endParaRPr>
          </a:p>
        </p:txBody>
      </p:sp>
      <p:cxnSp>
        <p:nvCxnSpPr>
          <p:cNvPr id="27" name="38 Conector recto"/>
          <p:cNvCxnSpPr>
            <a:cxnSpLocks noChangeShapeType="1"/>
            <a:stCxn id="16" idx="3"/>
            <a:endCxn id="26" idx="1"/>
          </p:cNvCxnSpPr>
          <p:nvPr/>
        </p:nvCxnSpPr>
        <p:spPr bwMode="auto">
          <a:xfrm flipV="1">
            <a:off x="5668690" y="3810712"/>
            <a:ext cx="413768" cy="3571"/>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29" name="11 CuadroTexto"/>
          <p:cNvSpPr txBox="1">
            <a:spLocks noChangeArrowheads="1"/>
          </p:cNvSpPr>
          <p:nvPr/>
        </p:nvSpPr>
        <p:spPr bwMode="auto">
          <a:xfrm>
            <a:off x="6082457" y="4214943"/>
            <a:ext cx="4207589" cy="381119"/>
          </a:xfrm>
          <a:prstGeom prst="roundRect">
            <a:avLst>
              <a:gd name="adj" fmla="val 19451"/>
            </a:avLst>
          </a:prstGeom>
          <a:solidFill>
            <a:schemeClr val="accent1">
              <a:lumMod val="20000"/>
              <a:lumOff val="80000"/>
            </a:schemeClr>
          </a:solidFill>
          <a:ln w="9525">
            <a:solidFill>
              <a:schemeClr val="accent1">
                <a:lumMod val="20000"/>
                <a:lumOff val="80000"/>
              </a:schemeClr>
            </a:solidFill>
            <a:miter lim="800000"/>
            <a:headEnd/>
            <a:tailEnd/>
          </a:ln>
        </p:spPr>
        <p:txBody>
          <a:bodyPr wrap="square">
            <a:spAutoFit/>
          </a:bodyPr>
          <a:lstStyle/>
          <a:p>
            <a:pPr eaLnBrk="1" hangingPunct="1">
              <a:defRPr/>
            </a:pPr>
            <a:r>
              <a:rPr lang="es-ES_tradnl" sz="1600" dirty="0" smtClean="0">
                <a:latin typeface="+mj-lt"/>
              </a:rPr>
              <a:t>Margen externo (separación con otras cajas)</a:t>
            </a:r>
            <a:endParaRPr lang="es-ES_tradnl" sz="1600" b="0" dirty="0">
              <a:solidFill>
                <a:schemeClr val="tx1"/>
              </a:solidFill>
              <a:latin typeface="+mj-lt"/>
            </a:endParaRPr>
          </a:p>
        </p:txBody>
      </p:sp>
      <p:cxnSp>
        <p:nvCxnSpPr>
          <p:cNvPr id="30" name="38 Conector recto"/>
          <p:cNvCxnSpPr>
            <a:cxnSpLocks noChangeShapeType="1"/>
            <a:stCxn id="17" idx="3"/>
            <a:endCxn id="29" idx="1"/>
          </p:cNvCxnSpPr>
          <p:nvPr/>
        </p:nvCxnSpPr>
        <p:spPr bwMode="auto">
          <a:xfrm flipV="1">
            <a:off x="5668690" y="4405503"/>
            <a:ext cx="413767" cy="4863"/>
          </a:xfrm>
          <a:prstGeom prst="bentConnector3">
            <a:avLst>
              <a:gd name="adj1" fmla="val 50000"/>
            </a:avLst>
          </a:prstGeom>
          <a:noFill/>
          <a:ln w="28575" algn="ctr">
            <a:solidFill>
              <a:schemeClr val="accent1"/>
            </a:solidFill>
            <a:round/>
            <a:headEnd/>
            <a:tailEnd/>
          </a:ln>
          <a:extLst>
            <a:ext uri="{909E8E84-426E-40DD-AFC4-6F175D3DCCD1}">
              <a14:hiddenFill xmlns:a14="http://schemas.microsoft.com/office/drawing/2010/main">
                <a:noFill/>
              </a14:hiddenFill>
            </a:ext>
          </a:extLst>
        </p:spPr>
      </p:cxnSp>
      <p:sp>
        <p:nvSpPr>
          <p:cNvPr id="37" name="11 CuadroTexto"/>
          <p:cNvSpPr txBox="1">
            <a:spLocks noChangeArrowheads="1"/>
          </p:cNvSpPr>
          <p:nvPr/>
        </p:nvSpPr>
        <p:spPr bwMode="auto">
          <a:xfrm>
            <a:off x="3028276" y="5006360"/>
            <a:ext cx="2523042" cy="737473"/>
          </a:xfrm>
          <a:prstGeom prst="roundRect">
            <a:avLst>
              <a:gd name="adj" fmla="val 35652"/>
            </a:avLst>
          </a:prstGeom>
          <a:noFill/>
          <a:ln w="28575">
            <a:solidFill>
              <a:schemeClr val="accent1">
                <a:lumMod val="20000"/>
                <a:lumOff val="80000"/>
              </a:schemeClr>
            </a:solidFill>
            <a:miter lim="800000"/>
            <a:headEnd/>
            <a:tailEnd/>
          </a:ln>
        </p:spPr>
        <p:txBody>
          <a:bodyPr wrap="square">
            <a:spAutoFit/>
          </a:bodyPr>
          <a:lstStyle/>
          <a:p>
            <a:pPr algn="ctr" eaLnBrk="1" hangingPunct="1">
              <a:defRPr/>
            </a:pPr>
            <a:r>
              <a:rPr lang="es-ES_tradnl" sz="1600" dirty="0" smtClean="0">
                <a:latin typeface="+mj-lt"/>
              </a:rPr>
              <a:t>La dimensión de la caja es la suma de todos ellos</a:t>
            </a:r>
            <a:endParaRPr lang="es-ES_tradnl" sz="1600" b="0" dirty="0">
              <a:solidFill>
                <a:schemeClr val="tx1"/>
              </a:solidFill>
              <a:latin typeface="+mj-lt"/>
            </a:endParaRPr>
          </a:p>
        </p:txBody>
      </p:sp>
      <p:sp>
        <p:nvSpPr>
          <p:cNvPr id="28" name="14 CuadroTexto">
            <a:extLst>
              <a:ext uri="{FF2B5EF4-FFF2-40B4-BE49-F238E27FC236}">
                <a16:creationId xmlns:a16="http://schemas.microsoft.com/office/drawing/2014/main" id="{AFF17199-7A28-4CB3-AEE6-477B4C6E3AC2}"/>
              </a:ext>
            </a:extLst>
          </p:cNvPr>
          <p:cNvSpPr txBox="1">
            <a:spLocks noChangeArrowheads="1"/>
          </p:cNvSpPr>
          <p:nvPr/>
        </p:nvSpPr>
        <p:spPr bwMode="auto">
          <a:xfrm>
            <a:off x="2872854" y="1220544"/>
            <a:ext cx="6822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100000"/>
              </a:spcBef>
              <a:defRPr sz="2600">
                <a:solidFill>
                  <a:schemeClr val="accent2"/>
                </a:solidFill>
                <a:latin typeface="Arial" panose="020B0604020202020204" pitchFamily="34" charset="0"/>
              </a:defRPr>
            </a:lvl1pPr>
            <a:lvl2pPr marL="742950" indent="-285750">
              <a:spcBef>
                <a:spcPct val="20000"/>
              </a:spcBef>
              <a:buChar char="•"/>
              <a:defRPr sz="2200">
                <a:solidFill>
                  <a:schemeClr val="bg2"/>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s-ES_tradnl" altLang="es-ES" sz="2000" dirty="0">
                <a:solidFill>
                  <a:schemeClr val="tx1"/>
                </a:solidFill>
                <a:latin typeface="+mj-lt"/>
              </a:rPr>
              <a:t>A</a:t>
            </a:r>
            <a:r>
              <a:rPr lang="es-ES_tradnl" altLang="es-ES" sz="2000" b="0" dirty="0" smtClean="0">
                <a:solidFill>
                  <a:schemeClr val="tx1"/>
                </a:solidFill>
                <a:latin typeface="+mj-lt"/>
              </a:rPr>
              <a:t>. Dimensiones</a:t>
            </a:r>
            <a:endParaRPr lang="es-ES_tradnl" altLang="es-ES" sz="2000" b="0" dirty="0">
              <a:solidFill>
                <a:schemeClr val="tx1"/>
              </a:solidFill>
              <a:latin typeface="+mj-lt"/>
            </a:endParaRPr>
          </a:p>
        </p:txBody>
      </p:sp>
      <p:pic>
        <p:nvPicPr>
          <p:cNvPr id="47" name="Imagen 46"/>
          <p:cNvPicPr>
            <a:picLocks noChangeAspect="1"/>
          </p:cNvPicPr>
          <p:nvPr/>
        </p:nvPicPr>
        <p:blipFill>
          <a:blip r:embed="rId3"/>
          <a:stretch>
            <a:fillRect/>
          </a:stretch>
        </p:blipFill>
        <p:spPr>
          <a:xfrm>
            <a:off x="6400040" y="4692309"/>
            <a:ext cx="3746228" cy="1968357"/>
          </a:xfrm>
          <a:prstGeom prst="rect">
            <a:avLst/>
          </a:prstGeom>
        </p:spPr>
      </p:pic>
    </p:spTree>
    <p:extLst>
      <p:ext uri="{BB962C8B-B14F-4D97-AF65-F5344CB8AC3E}">
        <p14:creationId xmlns:p14="http://schemas.microsoft.com/office/powerpoint/2010/main" val="2621409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Personalizado 1">
      <a:dk1>
        <a:sysClr val="windowText" lastClr="000000"/>
      </a:dk1>
      <a:lt1>
        <a:sysClr val="window" lastClr="FFFFFF"/>
      </a:lt1>
      <a:dk2>
        <a:srgbClr val="DC001B"/>
      </a:dk2>
      <a:lt2>
        <a:srgbClr val="FF7585"/>
      </a:lt2>
      <a:accent1>
        <a:srgbClr val="516270"/>
      </a:accent1>
      <a:accent2>
        <a:srgbClr val="708698"/>
      </a:accent2>
      <a:accent3>
        <a:srgbClr val="8D9FAD"/>
      </a:accent3>
      <a:accent4>
        <a:srgbClr val="BEC8D0"/>
      </a:accent4>
      <a:accent5>
        <a:srgbClr val="BEC8D0"/>
      </a:accent5>
      <a:accent6>
        <a:srgbClr val="BEC8D0"/>
      </a:accent6>
      <a:hlink>
        <a:srgbClr val="516270"/>
      </a:hlink>
      <a:folHlink>
        <a:srgbClr val="516270"/>
      </a:folHlink>
    </a:clrScheme>
    <a:fontScheme name="Personalizado 2">
      <a:majorFont>
        <a:latin typeface="Decima Nova Pro"/>
        <a:ea typeface=""/>
        <a:cs typeface=""/>
      </a:majorFont>
      <a:minorFont>
        <a:latin typeface="Decima Nov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2713</TotalTime>
  <Words>3580</Words>
  <Application>Microsoft Office PowerPoint</Application>
  <PresentationFormat>Panorámica</PresentationFormat>
  <Paragraphs>1417</Paragraphs>
  <Slides>46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Decima Nova Pro</vt:lpstr>
      <vt:lpstr>Arial</vt:lpstr>
      <vt:lpstr>Ebrima</vt:lpstr>
      <vt:lpstr>Calibri</vt:lpstr>
      <vt:lpstr>Tema de Office</vt:lpstr>
      <vt:lpstr>Presentación de PowerPoint</vt:lpstr>
      <vt:lpstr>ÍNDICE</vt:lpstr>
      <vt:lpstr>1 Introducción</vt:lpstr>
      <vt:lpstr>1 Introducción</vt:lpstr>
      <vt:lpstr>2 Etiquetas semánticas</vt:lpstr>
      <vt:lpstr>2 Etiquetas semánticas</vt:lpstr>
      <vt:lpstr>2 Etiquetas semánticas</vt:lpstr>
      <vt:lpstr>2 Etiquetas semánticas</vt:lpstr>
      <vt:lpstr>3 Modelo de cajas</vt:lpstr>
      <vt:lpstr>3 Modelo de cajas</vt:lpstr>
      <vt:lpstr>3 Modelo de cajas</vt:lpstr>
      <vt:lpstr>3 Modelo de cajas</vt:lpstr>
      <vt:lpstr>3 Modelo de cajas</vt:lpstr>
      <vt:lpstr>3 Modelo de cajas</vt:lpstr>
      <vt:lpstr>3 Modelo de cajas</vt:lpstr>
      <vt:lpstr>3 Modelo de cajas</vt:lpstr>
      <vt:lpstr>3 Modelo de cajas</vt:lpstr>
      <vt:lpstr>3 Modelo de cajas</vt:lpstr>
      <vt:lpstr>3 Modelo de cajas</vt:lpstr>
      <vt:lpstr>4 Posicionamiento</vt:lpstr>
      <vt:lpstr>4 Posicionamiento</vt:lpstr>
      <vt:lpstr>4 Posicionamiento</vt:lpstr>
      <vt:lpstr>4 Posicionamiento</vt:lpstr>
      <vt:lpstr>4 Posicionamiento</vt:lpstr>
      <vt:lpstr>4 Posicionamiento</vt:lpstr>
      <vt:lpstr>4 Posicionamiento</vt:lpstr>
      <vt:lpstr>4 Posicionamiento</vt:lpstr>
      <vt:lpstr>4 Posicionamiento</vt:lpstr>
      <vt:lpstr>4 Posicionamiento</vt:lpstr>
      <vt:lpstr>4 Posicionamiento</vt:lpstr>
      <vt:lpstr>4 Posicionamiento</vt:lpstr>
      <vt:lpstr>4 Posicionamiento</vt:lpstr>
      <vt:lpstr>5 Posicionamiento Flexible</vt:lpstr>
      <vt:lpstr>Presentación de PowerPoint</vt:lpstr>
      <vt:lpstr>Presentación de PowerPoint</vt:lpstr>
      <vt:lpstr>5 Posicionamiento Flexible</vt:lpstr>
      <vt:lpstr>5 Posicionamiento Flexible</vt:lpstr>
      <vt:lpstr>5 Posicionamiento Flexible</vt:lpstr>
      <vt:lpstr>5 Posicionamiento Flexible</vt:lpstr>
      <vt:lpstr>5 Posicionamiento Flexible</vt:lpstr>
      <vt:lpstr>5 Posicionamiento Flexible</vt:lpstr>
      <vt:lpstr>5 Posicionamiento Flexible</vt:lpstr>
      <vt:lpstr>5 Posicionamiento Flexible</vt:lpstr>
      <vt:lpstr>5 Posicionamiento Flexible</vt:lpstr>
      <vt:lpstr>5 Posicionamiento Flexible</vt:lpstr>
      <vt:lpstr>5 Posicionamiento Flexible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dc:creator>
  <cp:lastModifiedBy>Vocalia Información Regional. Salesianos Cooperadores</cp:lastModifiedBy>
  <cp:revision>211</cp:revision>
  <dcterms:created xsi:type="dcterms:W3CDTF">2017-11-15T16:19:40Z</dcterms:created>
  <dcterms:modified xsi:type="dcterms:W3CDTF">2020-11-25T09:31:25Z</dcterms:modified>
</cp:coreProperties>
</file>